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handoutMasterIdLst>
    <p:handoutMasterId r:id="rId24"/>
  </p:handoutMasterIdLst>
  <p:sldIdLst>
    <p:sldId id="256" r:id="rId2"/>
    <p:sldId id="263" r:id="rId3"/>
    <p:sldId id="257" r:id="rId4"/>
    <p:sldId id="274" r:id="rId5"/>
    <p:sldId id="259" r:id="rId6"/>
    <p:sldId id="265" r:id="rId7"/>
    <p:sldId id="273" r:id="rId8"/>
    <p:sldId id="258" r:id="rId9"/>
    <p:sldId id="260" r:id="rId10"/>
    <p:sldId id="267" r:id="rId11"/>
    <p:sldId id="276" r:id="rId12"/>
    <p:sldId id="262" r:id="rId13"/>
    <p:sldId id="275" r:id="rId14"/>
    <p:sldId id="264" r:id="rId15"/>
    <p:sldId id="261" r:id="rId16"/>
    <p:sldId id="268" r:id="rId17"/>
    <p:sldId id="269" r:id="rId18"/>
    <p:sldId id="266" r:id="rId19"/>
    <p:sldId id="277" r:id="rId20"/>
    <p:sldId id="271" r:id="rId21"/>
    <p:sldId id="272" r:id="rId2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4660"/>
  </p:normalViewPr>
  <p:slideViewPr>
    <p:cSldViewPr snapToGrid="0">
      <p:cViewPr>
        <p:scale>
          <a:sx n="75" d="100"/>
          <a:sy n="75" d="100"/>
        </p:scale>
        <p:origin x="-1902" y="-85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BE0C7ED6-09AD-4188-83F8-6F46812EEFBB}" type="datetimeFigureOut">
              <a:rPr lang="en-US" smtClean="0"/>
              <a:t>4/29/2016</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14413891-CDAB-4A0A-8DC1-A50ECE1B47D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F2CC433-2193-434F-B6A9-4EC3F9A017D1}" type="datetimeFigureOut">
              <a:rPr lang="en-US" smtClean="0"/>
              <a:pPr/>
              <a:t>4/29/2016</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DBB67FB-C9CF-4324-BB47-506EBE8F8418}" type="slidenum">
              <a:rPr lang="en-US" smtClean="0"/>
              <a:pPr/>
              <a:t>‹#›</a:t>
            </a:fld>
            <a:endParaRPr lang="en-US"/>
          </a:p>
        </p:txBody>
      </p:sp>
    </p:spTree>
    <p:extLst>
      <p:ext uri="{BB962C8B-B14F-4D97-AF65-F5344CB8AC3E}">
        <p14:creationId xmlns:p14="http://schemas.microsoft.com/office/powerpoint/2010/main" xmlns="" val="2647653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B67FB-C9CF-4324-BB47-506EBE8F841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B67FB-C9CF-4324-BB47-506EBE8F841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B67FB-C9CF-4324-BB47-506EBE8F841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B67FB-C9CF-4324-BB47-506EBE8F841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B67FB-C9CF-4324-BB47-506EBE8F841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B67FB-C9CF-4324-BB47-506EBE8F841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B67FB-C9CF-4324-BB47-506EBE8F841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a:t>
            </a:r>
            <a:r>
              <a:rPr lang="en-US" baseline="0" dirty="0" smtClean="0"/>
              <a:t> Arlene story about the vegetables with bread crumbs and the time with the crackers. </a:t>
            </a:r>
            <a:endParaRPr lang="en-US" dirty="0"/>
          </a:p>
        </p:txBody>
      </p:sp>
      <p:sp>
        <p:nvSpPr>
          <p:cNvPr id="4" name="Slide Number Placeholder 3"/>
          <p:cNvSpPr>
            <a:spLocks noGrp="1"/>
          </p:cNvSpPr>
          <p:nvPr>
            <p:ph type="sldNum" sz="quarter" idx="10"/>
          </p:nvPr>
        </p:nvSpPr>
        <p:spPr/>
        <p:txBody>
          <a:bodyPr/>
          <a:lstStyle/>
          <a:p>
            <a:fld id="{6DBB67FB-C9CF-4324-BB47-506EBE8F8418}" type="slidenum">
              <a:rPr lang="en-US" smtClean="0"/>
              <a:pPr/>
              <a:t>17</a:t>
            </a:fld>
            <a:endParaRPr lang="en-US"/>
          </a:p>
        </p:txBody>
      </p:sp>
    </p:spTree>
    <p:extLst>
      <p:ext uri="{BB962C8B-B14F-4D97-AF65-F5344CB8AC3E}">
        <p14:creationId xmlns:p14="http://schemas.microsoft.com/office/powerpoint/2010/main" xmlns="" val="1396803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B67FB-C9CF-4324-BB47-506EBE8F841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B67FB-C9CF-4324-BB47-506EBE8F841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B67FB-C9CF-4324-BB47-506EBE8F841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smtClean="0"/>
              <a:t>A quick tip is to say “oh wow, that looks so good, how did you make that?” Listen carefully for ingredients like “sauce, gravy, bread crumbs, roux, soy sauce… These can be clues that it is not safe. </a:t>
            </a:r>
          </a:p>
          <a:p>
            <a:endParaRPr lang="en-US" dirty="0"/>
          </a:p>
        </p:txBody>
      </p:sp>
      <p:sp>
        <p:nvSpPr>
          <p:cNvPr id="4" name="Slide Number Placeholder 3"/>
          <p:cNvSpPr>
            <a:spLocks noGrp="1"/>
          </p:cNvSpPr>
          <p:nvPr>
            <p:ph type="sldNum" sz="quarter" idx="10"/>
          </p:nvPr>
        </p:nvSpPr>
        <p:spPr/>
        <p:txBody>
          <a:bodyPr/>
          <a:lstStyle/>
          <a:p>
            <a:fld id="{6DBB67FB-C9CF-4324-BB47-506EBE8F8418}" type="slidenum">
              <a:rPr lang="en-US" smtClean="0"/>
              <a:pPr/>
              <a:t>5</a:t>
            </a:fld>
            <a:endParaRPr lang="en-US"/>
          </a:p>
        </p:txBody>
      </p:sp>
    </p:spTree>
    <p:extLst>
      <p:ext uri="{BB962C8B-B14F-4D97-AF65-F5344CB8AC3E}">
        <p14:creationId xmlns:p14="http://schemas.microsoft.com/office/powerpoint/2010/main" xmlns="" val="248328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Menu and gluten free menus.</a:t>
            </a:r>
            <a:r>
              <a:rPr lang="en-US" baseline="0" dirty="0" smtClean="0"/>
              <a:t> Let them know in advance to try to avoid the server having to search for one. Print and bring with you when possible. </a:t>
            </a:r>
            <a:endParaRPr lang="en-US" dirty="0"/>
          </a:p>
        </p:txBody>
      </p:sp>
      <p:sp>
        <p:nvSpPr>
          <p:cNvPr id="4" name="Slide Number Placeholder 3"/>
          <p:cNvSpPr>
            <a:spLocks noGrp="1"/>
          </p:cNvSpPr>
          <p:nvPr>
            <p:ph type="sldNum" sz="quarter" idx="10"/>
          </p:nvPr>
        </p:nvSpPr>
        <p:spPr/>
        <p:txBody>
          <a:bodyPr/>
          <a:lstStyle/>
          <a:p>
            <a:fld id="{6DBB67FB-C9CF-4324-BB47-506EBE8F8418}" type="slidenum">
              <a:rPr lang="en-US" smtClean="0"/>
              <a:pPr/>
              <a:t>6</a:t>
            </a:fld>
            <a:endParaRPr lang="en-US"/>
          </a:p>
        </p:txBody>
      </p:sp>
    </p:spTree>
    <p:extLst>
      <p:ext uri="{BB962C8B-B14F-4D97-AF65-F5344CB8AC3E}">
        <p14:creationId xmlns:p14="http://schemas.microsoft.com/office/powerpoint/2010/main" xmlns="" val="391492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BB67FB-C9CF-4324-BB47-506EBE8F841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note that though you are gluten free, it is okay for those that are not bothered by it to eat it. You can pass on the rolls at the dinner,</a:t>
            </a:r>
            <a:r>
              <a:rPr lang="en-US" baseline="0" dirty="0" smtClean="0"/>
              <a:t> but please do not get upset at those </a:t>
            </a:r>
            <a:r>
              <a:rPr lang="en-US" baseline="0" dirty="0" smtClean="0"/>
              <a:t>that </a:t>
            </a:r>
            <a:r>
              <a:rPr lang="en-US" baseline="0" dirty="0" smtClean="0"/>
              <a:t>do eat them. I have seen this several times and it make the whole experience  uncomfortable , My friends are nice enough to tell me how bad those beautiful, warm, fluffy rolls are. Just be careful, do not make your inability to eat gluten their problem and you are surely going to get invited </a:t>
            </a:r>
            <a:r>
              <a:rPr lang="en-US" baseline="0" dirty="0" smtClean="0"/>
              <a:t>to </a:t>
            </a:r>
            <a:r>
              <a:rPr lang="en-US" baseline="0" dirty="0" smtClean="0"/>
              <a:t>go out with them again. You will loose some friends along the way, it is true. You can live healthier with out that type of friend. This is difficult enough without people making your feel guilty, </a:t>
            </a:r>
            <a:r>
              <a:rPr lang="en-US" baseline="0" dirty="0" smtClean="0"/>
              <a:t>wrong </a:t>
            </a:r>
            <a:r>
              <a:rPr lang="en-US" baseline="0" dirty="0" smtClean="0"/>
              <a:t>or that you are just wanting to be “special”</a:t>
            </a:r>
            <a:endParaRPr lang="en-US" dirty="0"/>
          </a:p>
        </p:txBody>
      </p:sp>
      <p:sp>
        <p:nvSpPr>
          <p:cNvPr id="4" name="Slide Number Placeholder 3"/>
          <p:cNvSpPr>
            <a:spLocks noGrp="1"/>
          </p:cNvSpPr>
          <p:nvPr>
            <p:ph type="sldNum" sz="quarter" idx="10"/>
          </p:nvPr>
        </p:nvSpPr>
        <p:spPr/>
        <p:txBody>
          <a:bodyPr/>
          <a:lstStyle/>
          <a:p>
            <a:fld id="{6DBB67FB-C9CF-4324-BB47-506EBE8F8418}" type="slidenum">
              <a:rPr lang="en-US" smtClean="0"/>
              <a:pPr/>
              <a:t>8</a:t>
            </a:fld>
            <a:endParaRPr lang="en-US"/>
          </a:p>
        </p:txBody>
      </p:sp>
    </p:spTree>
    <p:extLst>
      <p:ext uri="{BB962C8B-B14F-4D97-AF65-F5344CB8AC3E}">
        <p14:creationId xmlns:p14="http://schemas.microsoft.com/office/powerpoint/2010/main" xmlns="" val="3982994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cross contamination in the home, washing dishes, sponges, sticky gluten,</a:t>
            </a:r>
            <a:endParaRPr lang="en-US" dirty="0"/>
          </a:p>
        </p:txBody>
      </p:sp>
      <p:sp>
        <p:nvSpPr>
          <p:cNvPr id="4" name="Slide Number Placeholder 3"/>
          <p:cNvSpPr>
            <a:spLocks noGrp="1"/>
          </p:cNvSpPr>
          <p:nvPr>
            <p:ph type="sldNum" sz="quarter" idx="10"/>
          </p:nvPr>
        </p:nvSpPr>
        <p:spPr/>
        <p:txBody>
          <a:bodyPr/>
          <a:lstStyle/>
          <a:p>
            <a:fld id="{6DBB67FB-C9CF-4324-BB47-506EBE8F8418}" type="slidenum">
              <a:rPr lang="en-US" smtClean="0"/>
              <a:pPr/>
              <a:t>9</a:t>
            </a:fld>
            <a:endParaRPr lang="en-US"/>
          </a:p>
        </p:txBody>
      </p:sp>
    </p:spTree>
    <p:extLst>
      <p:ext uri="{BB962C8B-B14F-4D97-AF65-F5344CB8AC3E}">
        <p14:creationId xmlns:p14="http://schemas.microsoft.com/office/powerpoint/2010/main" xmlns="" val="3833943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4/29/2016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4/29/2016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4/29/2016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4/29/2016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4/29/2016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4/29/2016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4/29/2016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4/29/2016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4/29/2016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4/29/2016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4/29/2016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4/29/2016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dining and travel gluten free</a:t>
            </a:r>
            <a:endParaRPr lang="en-US" b="1" dirty="0"/>
          </a:p>
        </p:txBody>
      </p:sp>
      <p:sp>
        <p:nvSpPr>
          <p:cNvPr id="3" name="Subtitle 2"/>
          <p:cNvSpPr>
            <a:spLocks noGrp="1"/>
          </p:cNvSpPr>
          <p:nvPr>
            <p:ph type="subTitle" idx="1"/>
          </p:nvPr>
        </p:nvSpPr>
        <p:spPr/>
        <p:txBody>
          <a:bodyPr/>
          <a:lstStyle/>
          <a:p>
            <a:r>
              <a:rPr lang="en-US" b="1" dirty="0" smtClean="0">
                <a:solidFill>
                  <a:schemeClr val="bg1"/>
                </a:solidFill>
              </a:rPr>
              <a:t>The social side of being gluten free</a:t>
            </a:r>
            <a:r>
              <a:rPr lang="en-US" dirty="0" smtClean="0"/>
              <a:t>		</a:t>
            </a:r>
            <a:endParaRPr lang="en-US" dirty="0"/>
          </a:p>
        </p:txBody>
      </p:sp>
    </p:spTree>
    <p:extLst>
      <p:ext uri="{BB962C8B-B14F-4D97-AF65-F5344CB8AC3E}">
        <p14:creationId xmlns:p14="http://schemas.microsoft.com/office/powerpoint/2010/main" xmlns="" val="2332649732"/>
      </p:ext>
    </p:extLst>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Do </a:t>
            </a:r>
            <a:r>
              <a:rPr lang="en-US" b="1" dirty="0" smtClean="0"/>
              <a:t>not assume</a:t>
            </a:r>
            <a:endParaRPr lang="en-US" b="1" dirty="0"/>
          </a:p>
        </p:txBody>
      </p:sp>
      <p:sp>
        <p:nvSpPr>
          <p:cNvPr id="3" name="Content Placeholder 2"/>
          <p:cNvSpPr>
            <a:spLocks noGrp="1"/>
          </p:cNvSpPr>
          <p:nvPr>
            <p:ph idx="1"/>
          </p:nvPr>
        </p:nvSpPr>
        <p:spPr>
          <a:xfrm>
            <a:off x="1154954" y="2400300"/>
            <a:ext cx="9487646" cy="3937000"/>
          </a:xfrm>
        </p:spPr>
        <p:txBody>
          <a:bodyPr>
            <a:normAutofit/>
          </a:bodyPr>
          <a:lstStyle/>
          <a:p>
            <a:r>
              <a:rPr lang="en-US" b="1" dirty="0"/>
              <a:t>Communicate your concerns to the servers, Manager and chefs. Always get the manager. When possible eat where there is a gluten free menu, but do not assume the staff is trained unless there is a third party certification on the door. </a:t>
            </a:r>
          </a:p>
          <a:p>
            <a:pPr lvl="1"/>
            <a:r>
              <a:rPr lang="en-US" b="1" dirty="0" smtClean="0"/>
              <a:t>Some restaurants have special gluten free menus or put </a:t>
            </a:r>
            <a:r>
              <a:rPr lang="en-US" b="1" dirty="0" smtClean="0"/>
              <a:t>a </a:t>
            </a:r>
            <a:r>
              <a:rPr lang="en-US" b="1" dirty="0" smtClean="0"/>
              <a:t>symbol on the menu to let you know what is safe.</a:t>
            </a:r>
          </a:p>
          <a:p>
            <a:pPr lvl="1"/>
            <a:r>
              <a:rPr lang="en-US" b="1" dirty="0" smtClean="0"/>
              <a:t>This does not mean that the staff is trained on cross contamination. They have good intentions, but training might not be enough. </a:t>
            </a:r>
            <a:endParaRPr lang="en-US" b="1" dirty="0" smtClean="0"/>
          </a:p>
          <a:p>
            <a:pPr lvl="1"/>
            <a:r>
              <a:rPr lang="en-US" b="1" dirty="0" smtClean="0"/>
              <a:t>Third </a:t>
            </a:r>
            <a:r>
              <a:rPr lang="en-US" b="1" dirty="0" smtClean="0"/>
              <a:t>party certification means that they have been trained, but still ask </a:t>
            </a:r>
            <a:r>
              <a:rPr lang="en-US" b="1" dirty="0" smtClean="0"/>
              <a:t>questions. The </a:t>
            </a:r>
            <a:r>
              <a:rPr lang="en-US" b="1" dirty="0" smtClean="0"/>
              <a:t>main certification programs are </a:t>
            </a:r>
            <a:r>
              <a:rPr lang="en-US" b="1" dirty="0" smtClean="0"/>
              <a:t>GIG, GFRAP and National Foundation for Celiac Awareness als</a:t>
            </a:r>
            <a:r>
              <a:rPr lang="en-US" b="1" dirty="0" smtClean="0"/>
              <a:t>o offers “Great” certification. </a:t>
            </a:r>
            <a:endParaRPr lang="en-US" b="1" dirty="0"/>
          </a:p>
        </p:txBody>
      </p:sp>
    </p:spTree>
    <p:extLst>
      <p:ext uri="{BB962C8B-B14F-4D97-AF65-F5344CB8AC3E}">
        <p14:creationId xmlns:p14="http://schemas.microsoft.com/office/powerpoint/2010/main" xmlns="" val="3288189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suggestions </a:t>
            </a:r>
            <a:endParaRPr lang="en-US" dirty="0"/>
          </a:p>
        </p:txBody>
      </p:sp>
      <p:sp>
        <p:nvSpPr>
          <p:cNvPr id="3" name="Content Placeholder 2"/>
          <p:cNvSpPr>
            <a:spLocks noGrp="1"/>
          </p:cNvSpPr>
          <p:nvPr>
            <p:ph idx="1"/>
          </p:nvPr>
        </p:nvSpPr>
        <p:spPr/>
        <p:txBody>
          <a:bodyPr/>
          <a:lstStyle/>
          <a:p>
            <a:pPr marL="342900" lvl="1" indent="-342900"/>
            <a:r>
              <a:rPr lang="en-US" sz="1800" b="1" dirty="0" smtClean="0"/>
              <a:t>Do not assume that the chef is aware of all gluten containing ingredients. It is okay to make suggestions such as “please cook my food in a separate pan not on the grill, please leave off sauces, marinades and seasonings unless they are gluten free, please ask them to check for me… Please.” Should the food arrive with sauces and seasonings, ask that the chef checked and they are gluten free? Be nice, be polite, but it is your health!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Ingredients</a:t>
            </a:r>
            <a:endParaRPr lang="en-US" b="1" dirty="0"/>
          </a:p>
        </p:txBody>
      </p:sp>
      <p:sp>
        <p:nvSpPr>
          <p:cNvPr id="3" name="Content Placeholder 2"/>
          <p:cNvSpPr>
            <a:spLocks noGrp="1"/>
          </p:cNvSpPr>
          <p:nvPr>
            <p:ph idx="1"/>
          </p:nvPr>
        </p:nvSpPr>
        <p:spPr/>
        <p:txBody>
          <a:bodyPr>
            <a:normAutofit/>
          </a:bodyPr>
          <a:lstStyle/>
          <a:p>
            <a:r>
              <a:rPr lang="en-US" dirty="0" smtClean="0"/>
              <a:t>Focus on ingredients. Look for items that may be a problem on the regular menu if there is not a gluten free menu. In the following examples, there are only a couple concerns. Ask when you have questions. Ask for the chef or manager. </a:t>
            </a:r>
            <a:endParaRPr lang="en-US" dirty="0" smtClean="0"/>
          </a:p>
          <a:p>
            <a:r>
              <a:rPr lang="en-US" dirty="0" smtClean="0"/>
              <a:t>Look for ingredients such as sauces, soup bases and stocks as well as marinades, dairy products, rice dishes, hash browns and fried foods. These can have hidden gluten in them.</a:t>
            </a:r>
            <a:endParaRPr lang="en-US" dirty="0" smtClean="0"/>
          </a:p>
          <a:p>
            <a:r>
              <a:rPr lang="en-US" dirty="0" smtClean="0"/>
              <a:t>. </a:t>
            </a:r>
            <a:endParaRPr lang="en-US" dirty="0" smtClean="0"/>
          </a:p>
        </p:txBody>
      </p:sp>
    </p:spTree>
    <p:extLst>
      <p:ext uri="{BB962C8B-B14F-4D97-AF65-F5344CB8AC3E}">
        <p14:creationId xmlns:p14="http://schemas.microsoft.com/office/powerpoint/2010/main" xmlns="" val="549046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Choose Fresh Foods, whole foods</a:t>
            </a:r>
            <a:endParaRPr lang="en-US" b="1" dirty="0"/>
          </a:p>
        </p:txBody>
      </p:sp>
      <p:sp>
        <p:nvSpPr>
          <p:cNvPr id="3" name="Content Placeholder 2"/>
          <p:cNvSpPr>
            <a:spLocks noGrp="1"/>
          </p:cNvSpPr>
          <p:nvPr>
            <p:ph idx="1"/>
          </p:nvPr>
        </p:nvSpPr>
        <p:spPr/>
        <p:txBody>
          <a:bodyPr/>
          <a:lstStyle/>
          <a:p>
            <a:r>
              <a:rPr lang="en-US" b="1" dirty="0" smtClean="0"/>
              <a:t>Look for ingredients that are fresh. Whole muscle meat, fish, seafood and chicken. Vegetables and fruits are naturally Gluten Free. The problem can be how prepared. Ask questions and avoid batters, seasonings, sauces and items cooked with other contaminated items. </a:t>
            </a:r>
          </a:p>
          <a:p>
            <a:r>
              <a:rPr lang="en-US" b="1" dirty="0" smtClean="0"/>
              <a:t>Choose restaurants that are traditionally whole foods and made to order. The following is a Thai restaurant that I love</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Sample menu items</a:t>
            </a:r>
            <a:endParaRPr lang="en-US" b="1" dirty="0"/>
          </a:p>
        </p:txBody>
      </p:sp>
      <p:sp>
        <p:nvSpPr>
          <p:cNvPr id="5" name="Text Placeholder 4"/>
          <p:cNvSpPr>
            <a:spLocks noGrp="1"/>
          </p:cNvSpPr>
          <p:nvPr>
            <p:ph type="body" idx="1"/>
          </p:nvPr>
        </p:nvSpPr>
        <p:spPr>
          <a:xfrm>
            <a:off x="1167654" y="2349502"/>
            <a:ext cx="3141878" cy="576262"/>
          </a:xfrm>
        </p:spPr>
        <p:txBody>
          <a:bodyPr/>
          <a:lstStyle/>
          <a:p>
            <a:r>
              <a:rPr lang="en-US" dirty="0" smtClean="0"/>
              <a:t>Look for sauces</a:t>
            </a:r>
            <a:endParaRPr lang="en-US" dirty="0"/>
          </a:p>
        </p:txBody>
      </p:sp>
      <p:sp>
        <p:nvSpPr>
          <p:cNvPr id="8" name="Text Placeholder 7"/>
          <p:cNvSpPr>
            <a:spLocks noGrp="1"/>
          </p:cNvSpPr>
          <p:nvPr>
            <p:ph type="body" sz="half" idx="15"/>
          </p:nvPr>
        </p:nvSpPr>
        <p:spPr>
          <a:xfrm>
            <a:off x="1154953" y="2984500"/>
            <a:ext cx="3141879" cy="3042557"/>
          </a:xfrm>
        </p:spPr>
        <p:txBody>
          <a:bodyPr>
            <a:normAutofit/>
          </a:bodyPr>
          <a:lstStyle/>
          <a:p>
            <a:r>
              <a:rPr lang="en-US" b="1" i="1" dirty="0"/>
              <a:t>Experienced With Steamed Rice</a:t>
            </a:r>
          </a:p>
          <a:p>
            <a:r>
              <a:rPr lang="en-US" b="1" dirty="0"/>
              <a:t>SHRIMP GREEN CURRY 15.25</a:t>
            </a:r>
          </a:p>
          <a:p>
            <a:r>
              <a:rPr lang="en-US" b="1" dirty="0"/>
              <a:t>Green curry with green Thai chilies, coconut milk, bell pepper</a:t>
            </a:r>
            <a:r>
              <a:rPr lang="en-US" b="1" dirty="0" smtClean="0"/>
              <a:t>, zucchini</a:t>
            </a:r>
            <a:r>
              <a:rPr lang="en-US" b="1" dirty="0"/>
              <a:t>, green bean, bamboo shoot and Thai basil leaf</a:t>
            </a:r>
          </a:p>
          <a:p>
            <a:r>
              <a:rPr lang="en-US" b="1" dirty="0"/>
              <a:t>JUNGLE CHICKEN CURRY 12.25</a:t>
            </a:r>
          </a:p>
          <a:p>
            <a:r>
              <a:rPr lang="en-US" b="1" dirty="0"/>
              <a:t>The grandest curry in Thai cuisine. Sautéed with chicken</a:t>
            </a:r>
            <a:r>
              <a:rPr lang="en-US" b="1" dirty="0" smtClean="0"/>
              <a:t>, bamboo </a:t>
            </a:r>
            <a:r>
              <a:rPr lang="en-US" b="1" dirty="0"/>
              <a:t>shoot, bell pepper, eggplant, zucchini and Thai basil </a:t>
            </a:r>
            <a:r>
              <a:rPr lang="en-US" b="1" dirty="0" smtClean="0"/>
              <a:t>leaf</a:t>
            </a:r>
            <a:endParaRPr lang="en-US" b="1" dirty="0"/>
          </a:p>
        </p:txBody>
      </p:sp>
      <p:sp>
        <p:nvSpPr>
          <p:cNvPr id="6" name="Text Placeholder 5"/>
          <p:cNvSpPr>
            <a:spLocks noGrp="1"/>
          </p:cNvSpPr>
          <p:nvPr>
            <p:ph type="body" sz="quarter" idx="3"/>
          </p:nvPr>
        </p:nvSpPr>
        <p:spPr>
          <a:xfrm>
            <a:off x="4423821" y="2311400"/>
            <a:ext cx="3147009" cy="576262"/>
          </a:xfrm>
        </p:spPr>
        <p:txBody>
          <a:bodyPr/>
          <a:lstStyle/>
          <a:p>
            <a:r>
              <a:rPr lang="en-US" dirty="0" smtClean="0"/>
              <a:t>Fresh whole foods</a:t>
            </a:r>
            <a:endParaRPr lang="en-US" dirty="0"/>
          </a:p>
        </p:txBody>
      </p:sp>
      <p:sp>
        <p:nvSpPr>
          <p:cNvPr id="9" name="Text Placeholder 8"/>
          <p:cNvSpPr>
            <a:spLocks noGrp="1"/>
          </p:cNvSpPr>
          <p:nvPr>
            <p:ph type="body" sz="half" idx="16"/>
          </p:nvPr>
        </p:nvSpPr>
        <p:spPr>
          <a:xfrm>
            <a:off x="4512721" y="2959101"/>
            <a:ext cx="3147009" cy="3067956"/>
          </a:xfrm>
        </p:spPr>
        <p:txBody>
          <a:bodyPr>
            <a:normAutofit/>
          </a:bodyPr>
          <a:lstStyle/>
          <a:p>
            <a:r>
              <a:rPr lang="en-US" b="1" dirty="0"/>
              <a:t>PANANG CHICKEN CURRY </a:t>
            </a:r>
          </a:p>
          <a:p>
            <a:r>
              <a:rPr lang="en-US" b="1" dirty="0"/>
              <a:t>distinctively thick </a:t>
            </a:r>
            <a:r>
              <a:rPr lang="en-US" b="1" dirty="0" err="1"/>
              <a:t>Panang</a:t>
            </a:r>
            <a:r>
              <a:rPr lang="en-US" b="1" dirty="0"/>
              <a:t> curry sautéed with chicken, a touch of</a:t>
            </a:r>
          </a:p>
          <a:p>
            <a:r>
              <a:rPr lang="en-US" b="1" dirty="0"/>
              <a:t>coconut milk, kefir leaf, bell pepper and Thai basil leaf</a:t>
            </a:r>
          </a:p>
          <a:p>
            <a:r>
              <a:rPr lang="en-US" b="1" dirty="0"/>
              <a:t>MASAMAN CHICKEN CURRY </a:t>
            </a:r>
          </a:p>
          <a:p>
            <a:r>
              <a:rPr lang="en-US" b="1" dirty="0"/>
              <a:t>Phuket’s interpretation of the peanut curry of Thailand, sautéed </a:t>
            </a:r>
            <a:r>
              <a:rPr lang="en-US" b="1" dirty="0" smtClean="0"/>
              <a:t>with chicken</a:t>
            </a:r>
            <a:r>
              <a:rPr lang="en-US" b="1" dirty="0"/>
              <a:t>, coconut milk, avocado, potato, boiled peanut and onion</a:t>
            </a:r>
          </a:p>
          <a:p>
            <a:endParaRPr lang="en-US" dirty="0"/>
          </a:p>
        </p:txBody>
      </p:sp>
      <p:sp>
        <p:nvSpPr>
          <p:cNvPr id="7" name="Text Placeholder 6"/>
          <p:cNvSpPr>
            <a:spLocks noGrp="1"/>
          </p:cNvSpPr>
          <p:nvPr>
            <p:ph type="body" sz="quarter" idx="13"/>
          </p:nvPr>
        </p:nvSpPr>
        <p:spPr>
          <a:xfrm>
            <a:off x="7862735" y="2349501"/>
            <a:ext cx="3145730" cy="576262"/>
          </a:xfrm>
        </p:spPr>
        <p:txBody>
          <a:bodyPr anchor="ctr"/>
          <a:lstStyle/>
          <a:p>
            <a:r>
              <a:rPr lang="en-US" sz="1600" b="1" dirty="0" smtClean="0"/>
              <a:t>Look at cooking techniques </a:t>
            </a:r>
            <a:endParaRPr lang="en-US" sz="1600" b="1" dirty="0"/>
          </a:p>
        </p:txBody>
      </p:sp>
      <p:sp>
        <p:nvSpPr>
          <p:cNvPr id="10" name="Text Placeholder 9"/>
          <p:cNvSpPr>
            <a:spLocks noGrp="1"/>
          </p:cNvSpPr>
          <p:nvPr>
            <p:ph type="body" sz="half" idx="17"/>
          </p:nvPr>
        </p:nvSpPr>
        <p:spPr>
          <a:xfrm>
            <a:off x="7888329" y="2882900"/>
            <a:ext cx="3145536" cy="3144155"/>
          </a:xfrm>
        </p:spPr>
        <p:txBody>
          <a:bodyPr>
            <a:normAutofit/>
          </a:bodyPr>
          <a:lstStyle/>
          <a:p>
            <a:r>
              <a:rPr lang="en-US" b="1" dirty="0" smtClean="0"/>
              <a:t>CHICKEN </a:t>
            </a:r>
            <a:r>
              <a:rPr lang="en-US" b="1" dirty="0"/>
              <a:t>TERIYAKI 8.99</a:t>
            </a:r>
          </a:p>
          <a:p>
            <a:r>
              <a:rPr lang="en-US" b="1" dirty="0"/>
              <a:t>Stir-fried chicken, and mixed vegetables </a:t>
            </a:r>
            <a:r>
              <a:rPr lang="en-US" b="1" dirty="0" smtClean="0"/>
              <a:t>with Teriyaki </a:t>
            </a:r>
            <a:r>
              <a:rPr lang="en-US" b="1" dirty="0"/>
              <a:t>sauce. Served with steamed white </a:t>
            </a:r>
            <a:r>
              <a:rPr lang="en-US" b="1" dirty="0" smtClean="0"/>
              <a:t>rice</a:t>
            </a:r>
          </a:p>
          <a:p>
            <a:r>
              <a:rPr lang="en-US" b="1" dirty="0"/>
              <a:t>FIERY GRILLED BEEF SALAD 9.95</a:t>
            </a:r>
          </a:p>
          <a:p>
            <a:r>
              <a:rPr lang="en-US" b="1" dirty="0"/>
              <a:t>Char-grilled strips of lean beef tossed with fresh vegetables</a:t>
            </a:r>
            <a:r>
              <a:rPr lang="en-US" b="1" dirty="0" smtClean="0"/>
              <a:t>, Phuket </a:t>
            </a:r>
            <a:r>
              <a:rPr lang="en-US" b="1" dirty="0"/>
              <a:t>chili paste, balanced with lemon juice and cilantro.</a:t>
            </a:r>
          </a:p>
        </p:txBody>
      </p:sp>
    </p:spTree>
    <p:extLst>
      <p:ext uri="{BB962C8B-B14F-4D97-AF65-F5344CB8AC3E}">
        <p14:creationId xmlns:p14="http://schemas.microsoft.com/office/powerpoint/2010/main" xmlns="" val="1445407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Their Gluten Free Menu</a:t>
            </a:r>
            <a:endParaRPr lang="en-US" b="1" dirty="0"/>
          </a:p>
        </p:txBody>
      </p:sp>
      <p:sp>
        <p:nvSpPr>
          <p:cNvPr id="3" name="Text Placeholder 2"/>
          <p:cNvSpPr>
            <a:spLocks noGrp="1"/>
          </p:cNvSpPr>
          <p:nvPr>
            <p:ph type="body" sz="half" idx="2"/>
          </p:nvPr>
        </p:nvSpPr>
        <p:spPr>
          <a:xfrm>
            <a:off x="1154954" y="3378200"/>
            <a:ext cx="8825659" cy="2641600"/>
          </a:xfrm>
        </p:spPr>
        <p:txBody>
          <a:bodyPr>
            <a:normAutofit fontScale="92500"/>
          </a:bodyPr>
          <a:lstStyle/>
          <a:p>
            <a:r>
              <a:rPr lang="en-US" b="1" dirty="0"/>
              <a:t>FIERY GRILLED BEEF SALAD</a:t>
            </a:r>
          </a:p>
          <a:p>
            <a:r>
              <a:rPr lang="en-US" dirty="0"/>
              <a:t>Charcoal-grilled strips of lean beef are tossed with fresh vegetables. The dressing </a:t>
            </a:r>
            <a:r>
              <a:rPr lang="en-US" dirty="0" smtClean="0"/>
              <a:t>has the </a:t>
            </a:r>
            <a:r>
              <a:rPr lang="en-US" dirty="0"/>
              <a:t>fiery, made with chili paste, balanced with lemon juice and cilantro. </a:t>
            </a:r>
            <a:endParaRPr lang="en-US" dirty="0" smtClean="0"/>
          </a:p>
          <a:p>
            <a:endParaRPr lang="en-US" dirty="0" smtClean="0"/>
          </a:p>
          <a:p>
            <a:r>
              <a:rPr lang="en-US" b="1" dirty="0"/>
              <a:t>THAI BBQ CHICKEN</a:t>
            </a:r>
          </a:p>
          <a:p>
            <a:r>
              <a:rPr lang="en-US" dirty="0"/>
              <a:t>Flavored and tendered chicken, marinated with Phuket special recipe</a:t>
            </a:r>
            <a:r>
              <a:rPr lang="en-US" dirty="0" smtClean="0"/>
              <a:t>. Experienced </a:t>
            </a:r>
            <a:r>
              <a:rPr lang="en-US" dirty="0"/>
              <a:t>with sweet &amp; sour sauce, steamed vegetable and cucumber salad </a:t>
            </a:r>
          </a:p>
        </p:txBody>
      </p:sp>
    </p:spTree>
    <p:extLst>
      <p:ext uri="{BB962C8B-B14F-4D97-AF65-F5344CB8AC3E}">
        <p14:creationId xmlns:p14="http://schemas.microsoft.com/office/powerpoint/2010/main" xmlns="" val="226667399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t>Special Requests</a:t>
            </a:r>
            <a:endParaRPr lang="en-US" b="1" dirty="0"/>
          </a:p>
        </p:txBody>
      </p:sp>
      <p:sp>
        <p:nvSpPr>
          <p:cNvPr id="10" name="Content Placeholder 9"/>
          <p:cNvSpPr>
            <a:spLocks noGrp="1"/>
          </p:cNvSpPr>
          <p:nvPr>
            <p:ph idx="1"/>
          </p:nvPr>
        </p:nvSpPr>
        <p:spPr>
          <a:xfrm>
            <a:off x="1129554" y="2641600"/>
            <a:ext cx="8825659" cy="3683000"/>
          </a:xfrm>
        </p:spPr>
        <p:txBody>
          <a:bodyPr/>
          <a:lstStyle/>
          <a:p>
            <a:r>
              <a:rPr lang="en-US" b="1" dirty="0"/>
              <a:t>Make special requests and inquire about the preparation </a:t>
            </a:r>
            <a:r>
              <a:rPr lang="en-US" b="1" dirty="0" smtClean="0"/>
              <a:t>methods. Instead of a deep fried chicken breast, ask to have them grilled. Just make sure to specify not grilled or sautéed with gluten containing foods.</a:t>
            </a:r>
          </a:p>
          <a:p>
            <a:pPr>
              <a:buNone/>
            </a:pPr>
            <a:endParaRPr lang="en-US" b="1" dirty="0" smtClean="0"/>
          </a:p>
          <a:p>
            <a:r>
              <a:rPr lang="en-US" b="1" dirty="0" smtClean="0"/>
              <a:t>Timing! Mistakes happen when the restaurant is slow or very busy. Talk to the manager</a:t>
            </a:r>
            <a:r>
              <a:rPr lang="en-US" b="1" dirty="0" smtClean="0"/>
              <a:t>.</a:t>
            </a:r>
          </a:p>
          <a:p>
            <a:pPr>
              <a:buNone/>
            </a:pPr>
            <a:endParaRPr lang="en-US" b="1" dirty="0" smtClean="0"/>
          </a:p>
          <a:p>
            <a:r>
              <a:rPr lang="en-US" b="1" dirty="0" smtClean="0"/>
              <a:t>Avoid</a:t>
            </a:r>
            <a:r>
              <a:rPr lang="en-US" b="1" dirty="0" smtClean="0"/>
              <a:t> </a:t>
            </a:r>
            <a:r>
              <a:rPr lang="en-US" b="1" dirty="0" smtClean="0"/>
              <a:t>marinated items, deep fried items, pan fried foods or foods with white sauces such as alfredo. Some marinated items are fine, ask. Marinades with teriyaki and soy should always lead to questions for the manager or chef. </a:t>
            </a:r>
            <a:endParaRPr lang="en-US" b="1" dirty="0"/>
          </a:p>
          <a:p>
            <a:endParaRPr lang="en-US" dirty="0"/>
          </a:p>
        </p:txBody>
      </p:sp>
    </p:spTree>
    <p:extLst>
      <p:ext uri="{BB962C8B-B14F-4D97-AF65-F5344CB8AC3E}">
        <p14:creationId xmlns:p14="http://schemas.microsoft.com/office/powerpoint/2010/main" xmlns="" val="863794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 Kind</a:t>
            </a:r>
            <a:endParaRPr lang="en-US" b="1" dirty="0"/>
          </a:p>
        </p:txBody>
      </p:sp>
      <p:sp>
        <p:nvSpPr>
          <p:cNvPr id="3" name="Content Placeholder 2"/>
          <p:cNvSpPr>
            <a:spLocks noGrp="1"/>
          </p:cNvSpPr>
          <p:nvPr>
            <p:ph idx="1"/>
          </p:nvPr>
        </p:nvSpPr>
        <p:spPr/>
        <p:txBody>
          <a:bodyPr>
            <a:normAutofit/>
          </a:bodyPr>
          <a:lstStyle/>
          <a:p>
            <a:r>
              <a:rPr lang="en-US" b="1" dirty="0"/>
              <a:t>Show appreciation and </a:t>
            </a:r>
            <a:r>
              <a:rPr lang="en-US" b="1" dirty="0" smtClean="0"/>
              <a:t>be graceful when </a:t>
            </a:r>
            <a:r>
              <a:rPr lang="en-US" b="1" dirty="0"/>
              <a:t>saying “no thank you</a:t>
            </a:r>
            <a:r>
              <a:rPr lang="en-US" b="1" dirty="0" smtClean="0"/>
              <a:t>”</a:t>
            </a:r>
          </a:p>
          <a:p>
            <a:endParaRPr lang="en-US" b="1" dirty="0" smtClean="0"/>
          </a:p>
          <a:p>
            <a:r>
              <a:rPr lang="en-US" b="1" dirty="0" smtClean="0"/>
              <a:t>There will be people that are supportive and really try to </a:t>
            </a:r>
            <a:r>
              <a:rPr lang="en-US" b="1" dirty="0" smtClean="0"/>
              <a:t>help</a:t>
            </a:r>
            <a:r>
              <a:rPr lang="en-US" b="1" dirty="0" smtClean="0"/>
              <a:t> </a:t>
            </a:r>
            <a:r>
              <a:rPr lang="en-US" b="1" dirty="0" smtClean="0"/>
              <a:t>you. There will be others that are disagreeable and think that you are just difficult. Be kind to both. Those that are really trying, reading recipes, and are so proud of their accomplishment, they still do not understand all of the complexities and cross contamination problems. Still be kind. </a:t>
            </a:r>
            <a:endParaRPr lang="en-US" b="1" dirty="0" smtClean="0"/>
          </a:p>
          <a:p>
            <a:endParaRPr lang="en-US" b="1" dirty="0" smtClean="0"/>
          </a:p>
          <a:p>
            <a:r>
              <a:rPr lang="en-US" b="1" dirty="0" smtClean="0"/>
              <a:t>There are times when you are out and someone offers you something you have to refuse, be gracious and just say “no, thanks.” </a:t>
            </a:r>
          </a:p>
          <a:p>
            <a:endParaRPr lang="en-US" dirty="0"/>
          </a:p>
        </p:txBody>
      </p:sp>
    </p:spTree>
    <p:extLst>
      <p:ext uri="{BB962C8B-B14F-4D97-AF65-F5344CB8AC3E}">
        <p14:creationId xmlns:p14="http://schemas.microsoft.com/office/powerpoint/2010/main" xmlns="" val="651769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 Planning is Key</a:t>
            </a:r>
            <a:endParaRPr lang="en-US" b="1" dirty="0"/>
          </a:p>
        </p:txBody>
      </p:sp>
      <p:sp>
        <p:nvSpPr>
          <p:cNvPr id="3" name="Content Placeholder 2"/>
          <p:cNvSpPr>
            <a:spLocks noGrp="1"/>
          </p:cNvSpPr>
          <p:nvPr>
            <p:ph idx="1"/>
          </p:nvPr>
        </p:nvSpPr>
        <p:spPr/>
        <p:txBody>
          <a:bodyPr>
            <a:normAutofit/>
          </a:bodyPr>
          <a:lstStyle/>
          <a:p>
            <a:r>
              <a:rPr lang="en-US" dirty="0"/>
              <a:t>When out with close friends and family, and someone asks you if you want something, you can say “no, gluten…” but be careful with acquaintances and when someone has made something special. </a:t>
            </a:r>
            <a:r>
              <a:rPr lang="en-US" dirty="0" smtClean="0"/>
              <a:t>Just decline, no reason necessary. </a:t>
            </a:r>
            <a:endParaRPr lang="en-US" dirty="0"/>
          </a:p>
          <a:p>
            <a:r>
              <a:rPr lang="en-US" dirty="0"/>
              <a:t>When going to a social event in a restaurant or club, talk to the hostess about your food restrictions so they can let the venue know. </a:t>
            </a:r>
            <a:r>
              <a:rPr lang="en-US" dirty="0" smtClean="0"/>
              <a:t>Most venues are use to having some special requests for large events and it is not a problem for them. </a:t>
            </a:r>
            <a:endParaRPr lang="en-US" dirty="0"/>
          </a:p>
          <a:p>
            <a:endParaRPr lang="en-US" dirty="0"/>
          </a:p>
        </p:txBody>
      </p:sp>
    </p:spTree>
    <p:extLst>
      <p:ext uri="{BB962C8B-B14F-4D97-AF65-F5344CB8AC3E}">
        <p14:creationId xmlns:p14="http://schemas.microsoft.com/office/powerpoint/2010/main" xmlns="" val="3267031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Going to dinner parties</a:t>
            </a:r>
            <a:endParaRPr lang="en-US" b="1" dirty="0"/>
          </a:p>
        </p:txBody>
      </p:sp>
      <p:sp>
        <p:nvSpPr>
          <p:cNvPr id="3" name="Content Placeholder 2"/>
          <p:cNvSpPr>
            <a:spLocks noGrp="1"/>
          </p:cNvSpPr>
          <p:nvPr>
            <p:ph idx="1"/>
          </p:nvPr>
        </p:nvSpPr>
        <p:spPr/>
        <p:txBody>
          <a:bodyPr/>
          <a:lstStyle/>
          <a:p>
            <a:r>
              <a:rPr lang="en-US" b="1" dirty="0" smtClean="0"/>
              <a:t>Pre planning will make all the difference. It is smart to pack something to eat, eat before you go or bring an item for all to share if going to someone's home for a dinner party. Always ask first though. You can package it as a hostess gift if you are not comfortable asking, just make sure it is just an appetizer and not entrée or dessert. Going to dinner not terribly hungry will help you make smart choices and not become irritable when there is little to eat.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People that have to live gluten free</a:t>
            </a:r>
            <a:endParaRPr lang="en-US" b="1" dirty="0"/>
          </a:p>
        </p:txBody>
      </p:sp>
      <p:sp>
        <p:nvSpPr>
          <p:cNvPr id="6" name="Text Placeholder 5"/>
          <p:cNvSpPr>
            <a:spLocks noGrp="1"/>
          </p:cNvSpPr>
          <p:nvPr>
            <p:ph type="body" idx="1"/>
          </p:nvPr>
        </p:nvSpPr>
        <p:spPr>
          <a:xfrm>
            <a:off x="1218454" y="2438402"/>
            <a:ext cx="3141878" cy="576262"/>
          </a:xfrm>
        </p:spPr>
        <p:txBody>
          <a:bodyPr/>
          <a:lstStyle/>
          <a:p>
            <a:r>
              <a:rPr lang="en-US" dirty="0"/>
              <a:t>	</a:t>
            </a:r>
          </a:p>
          <a:p>
            <a:r>
              <a:rPr lang="en-US" sz="2800" b="1" dirty="0"/>
              <a:t>Celiac Disease</a:t>
            </a:r>
          </a:p>
        </p:txBody>
      </p:sp>
      <p:sp>
        <p:nvSpPr>
          <p:cNvPr id="9" name="Text Placeholder 8"/>
          <p:cNvSpPr>
            <a:spLocks noGrp="1"/>
          </p:cNvSpPr>
          <p:nvPr>
            <p:ph type="body" sz="half" idx="15"/>
          </p:nvPr>
        </p:nvSpPr>
        <p:spPr>
          <a:xfrm>
            <a:off x="685800" y="3009900"/>
            <a:ext cx="3611032" cy="3017157"/>
          </a:xfrm>
        </p:spPr>
        <p:txBody>
          <a:bodyPr>
            <a:normAutofit/>
          </a:bodyPr>
          <a:lstStyle/>
          <a:p>
            <a:pPr lvl="1"/>
            <a:r>
              <a:rPr lang="en-US" sz="1300" b="1" dirty="0" smtClean="0"/>
              <a:t>This </a:t>
            </a:r>
            <a:r>
              <a:rPr lang="en-US" sz="1300" b="1" dirty="0"/>
              <a:t>is a serious </a:t>
            </a:r>
            <a:r>
              <a:rPr lang="en-US" sz="1300" b="1" dirty="0" smtClean="0"/>
              <a:t>genetic autoimmune </a:t>
            </a:r>
            <a:r>
              <a:rPr lang="en-US" sz="1300" b="1" dirty="0"/>
              <a:t>disease that damages the small intestine and interferes with the absorption of nutrients </a:t>
            </a:r>
            <a:r>
              <a:rPr lang="en-US" sz="1300" b="1" dirty="0" smtClean="0"/>
              <a:t>from </a:t>
            </a:r>
            <a:r>
              <a:rPr lang="en-US" sz="1300" b="1" dirty="0"/>
              <a:t>food when gluten is ingested	</a:t>
            </a:r>
          </a:p>
          <a:p>
            <a:pPr lvl="1"/>
            <a:r>
              <a:rPr lang="en-US" sz="1300" b="1" dirty="0"/>
              <a:t>Symptoms are gastrointestinal distress, chronic fatigue, osteoporosis, anemia, nutritional deficiencies and reproductive health issues.</a:t>
            </a:r>
          </a:p>
          <a:p>
            <a:endParaRPr lang="en-US" dirty="0"/>
          </a:p>
        </p:txBody>
      </p:sp>
      <p:sp>
        <p:nvSpPr>
          <p:cNvPr id="7" name="Text Placeholder 6"/>
          <p:cNvSpPr>
            <a:spLocks noGrp="1"/>
          </p:cNvSpPr>
          <p:nvPr>
            <p:ph type="body" sz="quarter" idx="3"/>
          </p:nvPr>
        </p:nvSpPr>
        <p:spPr>
          <a:xfrm>
            <a:off x="4512721" y="2374900"/>
            <a:ext cx="3147009" cy="576262"/>
          </a:xfrm>
        </p:spPr>
        <p:txBody>
          <a:bodyPr/>
          <a:lstStyle/>
          <a:p>
            <a:r>
              <a:rPr lang="en-US" sz="2000" b="1" dirty="0" smtClean="0"/>
              <a:t>Non Celiac Gluten Sensitivity</a:t>
            </a:r>
            <a:endParaRPr lang="en-US" sz="2000" b="1" dirty="0"/>
          </a:p>
        </p:txBody>
      </p:sp>
      <p:sp>
        <p:nvSpPr>
          <p:cNvPr id="10" name="Text Placeholder 9"/>
          <p:cNvSpPr>
            <a:spLocks noGrp="1"/>
          </p:cNvSpPr>
          <p:nvPr>
            <p:ph type="body" sz="half" idx="16"/>
          </p:nvPr>
        </p:nvSpPr>
        <p:spPr>
          <a:xfrm>
            <a:off x="4550821" y="3014663"/>
            <a:ext cx="3147009" cy="2847293"/>
          </a:xfrm>
        </p:spPr>
        <p:txBody>
          <a:bodyPr/>
          <a:lstStyle/>
          <a:p>
            <a:r>
              <a:rPr lang="en-US" b="1" dirty="0" smtClean="0"/>
              <a:t>This is clinically recognized as less sever than celiac disease. It causes possible but minimal intestinal damage that recedes with the gluten free diet. </a:t>
            </a:r>
          </a:p>
          <a:p>
            <a:endParaRPr lang="en-US" b="1" dirty="0"/>
          </a:p>
          <a:p>
            <a:r>
              <a:rPr lang="en-US" b="1" dirty="0" smtClean="0"/>
              <a:t>Symptoms are similar to Celiac Disease: Abdominal pain, fatigue, headaches, tingling/ numbness and foggy brain, </a:t>
            </a:r>
            <a:endParaRPr lang="en-US" b="1" dirty="0"/>
          </a:p>
        </p:txBody>
      </p:sp>
      <p:sp>
        <p:nvSpPr>
          <p:cNvPr id="8" name="Text Placeholder 7"/>
          <p:cNvSpPr>
            <a:spLocks noGrp="1"/>
          </p:cNvSpPr>
          <p:nvPr>
            <p:ph type="body" sz="quarter" idx="13"/>
          </p:nvPr>
        </p:nvSpPr>
        <p:spPr>
          <a:xfrm>
            <a:off x="7837335" y="2438401"/>
            <a:ext cx="3145730" cy="576262"/>
          </a:xfrm>
        </p:spPr>
        <p:txBody>
          <a:bodyPr/>
          <a:lstStyle/>
          <a:p>
            <a:r>
              <a:rPr lang="en-US" sz="2200" b="1" dirty="0" smtClean="0"/>
              <a:t>Hashimoto’s thyroiditis</a:t>
            </a:r>
            <a:endParaRPr lang="en-US" sz="2200" b="1" dirty="0"/>
          </a:p>
        </p:txBody>
      </p:sp>
      <p:sp>
        <p:nvSpPr>
          <p:cNvPr id="11" name="Text Placeholder 10"/>
          <p:cNvSpPr>
            <a:spLocks noGrp="1"/>
          </p:cNvSpPr>
          <p:nvPr>
            <p:ph type="body" sz="half" idx="17"/>
          </p:nvPr>
        </p:nvSpPr>
        <p:spPr>
          <a:xfrm>
            <a:off x="7862928" y="2989262"/>
            <a:ext cx="3528971" cy="3043238"/>
          </a:xfrm>
        </p:spPr>
        <p:txBody>
          <a:bodyPr>
            <a:normAutofit fontScale="92500" lnSpcReduction="10000"/>
          </a:bodyPr>
          <a:lstStyle/>
          <a:p>
            <a:r>
              <a:rPr lang="en-US" b="1" dirty="0"/>
              <a:t>One of the most common causes of hypothyroidism is the autoimmune disease Hashimoto’s </a:t>
            </a:r>
            <a:r>
              <a:rPr lang="en-US" b="1" dirty="0" err="1" smtClean="0"/>
              <a:t>Thyroiditis</a:t>
            </a:r>
            <a:r>
              <a:rPr lang="en-US" b="1" dirty="0"/>
              <a:t>. This occurs when the body generates antibodies that attack and destroy the thyroid. Hashimoto’s thyroiditis is associated with other autoimmune diseases, including </a:t>
            </a:r>
            <a:r>
              <a:rPr lang="en-US" b="1" dirty="0" smtClean="0"/>
              <a:t>celiac </a:t>
            </a:r>
            <a:r>
              <a:rPr lang="en-US" b="1" dirty="0"/>
              <a:t>disease</a:t>
            </a:r>
            <a:r>
              <a:rPr lang="en-US" b="1" dirty="0" smtClean="0"/>
              <a:t>.</a:t>
            </a:r>
          </a:p>
          <a:p>
            <a:pPr lvl="0"/>
            <a:r>
              <a:rPr lang="en-US" b="1" dirty="0" smtClean="0"/>
              <a:t>Symptoms include Fatigue, Depression, Modest </a:t>
            </a:r>
            <a:r>
              <a:rPr lang="en-US" b="1" dirty="0"/>
              <a:t>weight </a:t>
            </a:r>
            <a:r>
              <a:rPr lang="en-US" b="1" dirty="0" smtClean="0"/>
              <a:t>gain, Cold intolerance, Excessive sleepiness, Dry</a:t>
            </a:r>
            <a:r>
              <a:rPr lang="en-US" b="1" dirty="0"/>
              <a:t>, coarse </a:t>
            </a:r>
            <a:r>
              <a:rPr lang="en-US" b="1" dirty="0" smtClean="0"/>
              <a:t>hair, constipation, Dry skin, Muscle cramps, Increased </a:t>
            </a:r>
            <a:r>
              <a:rPr lang="en-US" b="1" dirty="0"/>
              <a:t>cholesterol </a:t>
            </a:r>
            <a:r>
              <a:rPr lang="en-US" b="1" dirty="0" smtClean="0"/>
              <a:t>levels, Decreased concentration, Vague </a:t>
            </a:r>
            <a:r>
              <a:rPr lang="en-US" b="1" dirty="0"/>
              <a:t>aches and </a:t>
            </a:r>
            <a:r>
              <a:rPr lang="en-US" b="1" dirty="0" smtClean="0"/>
              <a:t>pains, Swelling </a:t>
            </a:r>
            <a:r>
              <a:rPr lang="en-US" b="1" dirty="0"/>
              <a:t>of the legs</a:t>
            </a:r>
          </a:p>
          <a:p>
            <a:endParaRPr lang="en-US" dirty="0" smtClean="0"/>
          </a:p>
        </p:txBody>
      </p:sp>
    </p:spTree>
    <p:extLst>
      <p:ext uri="{BB962C8B-B14F-4D97-AF65-F5344CB8AC3E}">
        <p14:creationId xmlns:p14="http://schemas.microsoft.com/office/powerpoint/2010/main" xmlns="" val="33440661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1295400"/>
            <a:ext cx="2793158" cy="1092200"/>
          </a:xfrm>
        </p:spPr>
        <p:txBody>
          <a:bodyPr anchor="t"/>
          <a:lstStyle/>
          <a:p>
            <a:r>
              <a:rPr lang="en-US" dirty="0" smtClean="0"/>
              <a:t>This is not temporary.</a:t>
            </a:r>
            <a:endParaRPr lang="en-US" dirty="0"/>
          </a:p>
        </p:txBody>
      </p:sp>
      <p:sp>
        <p:nvSpPr>
          <p:cNvPr id="3" name="Content Placeholder 2"/>
          <p:cNvSpPr>
            <a:spLocks noGrp="1"/>
          </p:cNvSpPr>
          <p:nvPr>
            <p:ph idx="1"/>
          </p:nvPr>
        </p:nvSpPr>
        <p:spPr>
          <a:xfrm>
            <a:off x="5781146" y="812800"/>
            <a:ext cx="5190066" cy="5207000"/>
          </a:xfrm>
        </p:spPr>
        <p:txBody>
          <a:bodyPr anchor="t"/>
          <a:lstStyle/>
          <a:p>
            <a:r>
              <a:rPr lang="en-US" b="1" dirty="0" smtClean="0"/>
              <a:t>Traveling Gluten free is very much the same. Pre Plan, call restaurants ahead, know the cuisine when going out of the country, and bring food when possible. We take food to Mexico “just in case.” </a:t>
            </a:r>
            <a:endParaRPr lang="en-US" b="1" dirty="0" smtClean="0"/>
          </a:p>
          <a:p>
            <a:pPr>
              <a:buNone/>
            </a:pPr>
            <a:endParaRPr lang="en-US" b="1" dirty="0" smtClean="0"/>
          </a:p>
          <a:p>
            <a:r>
              <a:rPr lang="en-US" b="1" dirty="0" smtClean="0"/>
              <a:t>Remember groups like Gluten Free on the Road. You can post where you are going and get advise on where to dine by people that live there or have traveled there</a:t>
            </a:r>
            <a:r>
              <a:rPr lang="en-US" b="1" dirty="0" smtClean="0"/>
              <a:t>.</a:t>
            </a:r>
          </a:p>
          <a:p>
            <a:pPr>
              <a:buNone/>
            </a:pPr>
            <a:endParaRPr lang="en-US" b="1" dirty="0" smtClean="0"/>
          </a:p>
          <a:p>
            <a:r>
              <a:rPr lang="en-US" b="1" dirty="0" smtClean="0"/>
              <a:t>See www.thebabbitts.net or Gluten Intolerance Food Training on </a:t>
            </a:r>
            <a:r>
              <a:rPr lang="en-US" b="1" dirty="0" err="1" smtClean="0"/>
              <a:t>facebook</a:t>
            </a:r>
            <a:r>
              <a:rPr lang="en-US" b="1" dirty="0" smtClean="0"/>
              <a:t> for more information,.</a:t>
            </a:r>
            <a:endParaRPr lang="en-US" b="1" dirty="0"/>
          </a:p>
        </p:txBody>
      </p:sp>
      <p:sp>
        <p:nvSpPr>
          <p:cNvPr id="4" name="Text Placeholder 3"/>
          <p:cNvSpPr>
            <a:spLocks noGrp="1"/>
          </p:cNvSpPr>
          <p:nvPr>
            <p:ph type="body" sz="half" idx="2"/>
          </p:nvPr>
        </p:nvSpPr>
        <p:spPr>
          <a:xfrm>
            <a:off x="1154954" y="2501900"/>
            <a:ext cx="2793158" cy="3522979"/>
          </a:xfrm>
        </p:spPr>
        <p:txBody>
          <a:bodyPr>
            <a:normAutofit/>
          </a:bodyPr>
          <a:lstStyle/>
          <a:p>
            <a:r>
              <a:rPr lang="en-US" sz="1800" dirty="0" smtClean="0">
                <a:solidFill>
                  <a:schemeClr val="bg1"/>
                </a:solidFill>
              </a:rPr>
              <a:t>Gluten free is something we have to do for the rest of our lives. </a:t>
            </a:r>
            <a:endParaRPr lang="en-US" sz="1800" dirty="0" smtClean="0">
              <a:solidFill>
                <a:schemeClr val="bg1"/>
              </a:solidFill>
            </a:endParaRPr>
          </a:p>
          <a:p>
            <a:endParaRPr lang="en-US" sz="1800" dirty="0">
              <a:solidFill>
                <a:schemeClr val="bg1"/>
              </a:solidFill>
            </a:endParaRPr>
          </a:p>
          <a:p>
            <a:r>
              <a:rPr lang="en-US" sz="1800" dirty="0" smtClean="0">
                <a:solidFill>
                  <a:schemeClr val="bg1"/>
                </a:solidFill>
              </a:rPr>
              <a:t>Learning how to live gluten free is essential to our overall happiness. </a:t>
            </a:r>
            <a:endParaRPr lang="en-US" sz="1800" dirty="0">
              <a:solidFill>
                <a:schemeClr val="bg1"/>
              </a:solidFill>
            </a:endParaRPr>
          </a:p>
        </p:txBody>
      </p:sp>
    </p:spTree>
    <p:extLst>
      <p:ext uri="{BB962C8B-B14F-4D97-AF65-F5344CB8AC3E}">
        <p14:creationId xmlns:p14="http://schemas.microsoft.com/office/powerpoint/2010/main" xmlns="" val="2113675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1435101"/>
            <a:ext cx="9284446" cy="2135780"/>
          </a:xfrm>
        </p:spPr>
        <p:txBody>
          <a:bodyPr/>
          <a:lstStyle/>
          <a:p>
            <a:r>
              <a:rPr lang="en-US" sz="3600" dirty="0" smtClean="0"/>
              <a:t>The G.I.F.T. program from </a:t>
            </a:r>
            <a:r>
              <a:rPr lang="en-US" sz="3600" dirty="0" smtClean="0"/>
              <a:t>BABBITTS</a:t>
            </a:r>
            <a:r>
              <a:rPr lang="en-US" sz="3600" dirty="0" smtClean="0"/>
              <a:t>, </a:t>
            </a:r>
            <a:r>
              <a:rPr lang="en-US" sz="3600" dirty="0" smtClean="0"/>
              <a:t>NC</a:t>
            </a:r>
            <a:r>
              <a:rPr lang="en-US" sz="3600" dirty="0" smtClean="0"/>
              <a:t>. </a:t>
            </a:r>
            <a:r>
              <a:rPr lang="en-US" dirty="0" smtClean="0"/>
              <a:t/>
            </a:r>
            <a:br>
              <a:rPr lang="en-US" dirty="0" smtClean="0"/>
            </a:br>
            <a:r>
              <a:rPr lang="en-US" sz="2400" dirty="0" smtClean="0"/>
              <a:t>Uniting families around a healthy dinner table</a:t>
            </a:r>
            <a:br>
              <a:rPr lang="en-US" sz="2400" dirty="0" smtClean="0"/>
            </a:br>
            <a:r>
              <a:rPr lang="en-US" sz="2400" dirty="0" smtClean="0"/>
              <a:t/>
            </a:r>
            <a:br>
              <a:rPr lang="en-US" sz="2400" dirty="0" smtClean="0"/>
            </a:br>
            <a:r>
              <a:rPr lang="en-US" sz="2400" dirty="0" smtClean="0"/>
              <a:t>Living gluten free does not have to be challenging, overly costly or time consuming. </a:t>
            </a:r>
            <a:endParaRPr lang="en-US" sz="2400" dirty="0"/>
          </a:p>
        </p:txBody>
      </p:sp>
      <p:sp>
        <p:nvSpPr>
          <p:cNvPr id="3" name="Text Placeholder 2"/>
          <p:cNvSpPr>
            <a:spLocks noGrp="1"/>
          </p:cNvSpPr>
          <p:nvPr>
            <p:ph type="body" idx="1"/>
          </p:nvPr>
        </p:nvSpPr>
        <p:spPr/>
        <p:txBody>
          <a:bodyPr>
            <a:normAutofit fontScale="85000" lnSpcReduction="10000"/>
          </a:bodyPr>
          <a:lstStyle/>
          <a:p>
            <a:r>
              <a:rPr lang="en-US" dirty="0" smtClean="0"/>
              <a:t>Kathy Babbitt									256-652-6056</a:t>
            </a:r>
          </a:p>
          <a:p>
            <a:r>
              <a:rPr lang="en-US" dirty="0" smtClean="0"/>
              <a:t>President BABBITTS, INC							kathybabbitt@thebabbitts.net</a:t>
            </a:r>
          </a:p>
          <a:p>
            <a:endParaRPr lang="en-US" dirty="0"/>
          </a:p>
        </p:txBody>
      </p:sp>
    </p:spTree>
    <p:extLst>
      <p:ext uri="{BB962C8B-B14F-4D97-AF65-F5344CB8AC3E}">
        <p14:creationId xmlns:p14="http://schemas.microsoft.com/office/powerpoint/2010/main" xmlns="" val="3409695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Non Celiac Gluten Sensitivity</a:t>
            </a:r>
            <a:endParaRPr lang="en-US" sz="2800" b="1" dirty="0"/>
          </a:p>
        </p:txBody>
      </p:sp>
      <p:sp>
        <p:nvSpPr>
          <p:cNvPr id="3" name="Content Placeholder 2"/>
          <p:cNvSpPr>
            <a:spLocks noGrp="1"/>
          </p:cNvSpPr>
          <p:nvPr>
            <p:ph sz="half" idx="1"/>
          </p:nvPr>
        </p:nvSpPr>
        <p:spPr>
          <a:xfrm>
            <a:off x="1142254" y="2717800"/>
            <a:ext cx="4825158" cy="3416301"/>
          </a:xfrm>
        </p:spPr>
        <p:txBody>
          <a:bodyPr>
            <a:normAutofit/>
          </a:bodyPr>
          <a:lstStyle/>
          <a:p>
            <a:r>
              <a:rPr lang="en-US" b="1" dirty="0" smtClean="0">
                <a:solidFill>
                  <a:schemeClr val="tx1"/>
                </a:solidFill>
              </a:rPr>
              <a:t>There are 1 </a:t>
            </a:r>
            <a:r>
              <a:rPr lang="en-US" b="1" dirty="0">
                <a:solidFill>
                  <a:schemeClr val="tx1"/>
                </a:solidFill>
              </a:rPr>
              <a:t>in 3 Americans </a:t>
            </a:r>
            <a:r>
              <a:rPr lang="en-US" b="1" dirty="0" smtClean="0">
                <a:solidFill>
                  <a:schemeClr val="tx1"/>
                </a:solidFill>
              </a:rPr>
              <a:t>that are </a:t>
            </a:r>
            <a:r>
              <a:rPr lang="en-US" b="1" dirty="0" smtClean="0">
                <a:solidFill>
                  <a:schemeClr val="tx1"/>
                </a:solidFill>
              </a:rPr>
              <a:t>gluten </a:t>
            </a:r>
            <a:r>
              <a:rPr lang="en-US" b="1" dirty="0">
                <a:solidFill>
                  <a:schemeClr val="tx1"/>
                </a:solidFill>
              </a:rPr>
              <a:t>intolerant, </a:t>
            </a:r>
            <a:r>
              <a:rPr lang="en-US" b="1" dirty="0" smtClean="0">
                <a:solidFill>
                  <a:schemeClr val="tx1"/>
                </a:solidFill>
              </a:rPr>
              <a:t>and </a:t>
            </a:r>
            <a:r>
              <a:rPr lang="en-US" b="1" dirty="0">
                <a:solidFill>
                  <a:schemeClr val="tx1"/>
                </a:solidFill>
              </a:rPr>
              <a:t>8 in 10 are genetically predisposed to gluten intolerance. </a:t>
            </a:r>
            <a:r>
              <a:rPr lang="en-US" b="1" dirty="0" smtClean="0">
                <a:solidFill>
                  <a:schemeClr val="tx1"/>
                </a:solidFill>
              </a:rPr>
              <a:t>This is difficult for a society that’s #1 </a:t>
            </a:r>
            <a:r>
              <a:rPr lang="en-US" b="1" dirty="0">
                <a:solidFill>
                  <a:schemeClr val="tx1"/>
                </a:solidFill>
              </a:rPr>
              <a:t>source of calories is refined flour. </a:t>
            </a:r>
          </a:p>
        </p:txBody>
      </p:sp>
      <p:sp>
        <p:nvSpPr>
          <p:cNvPr id="4" name="Content Placeholder 3"/>
          <p:cNvSpPr>
            <a:spLocks noGrp="1"/>
          </p:cNvSpPr>
          <p:nvPr>
            <p:ph sz="half" idx="2"/>
          </p:nvPr>
        </p:nvSpPr>
        <p:spPr>
          <a:xfrm>
            <a:off x="6145212" y="2298700"/>
            <a:ext cx="4825159" cy="3416300"/>
          </a:xfrm>
        </p:spPr>
        <p:txBody>
          <a:bodyPr>
            <a:normAutofit/>
          </a:bodyPr>
          <a:lstStyle/>
          <a:p>
            <a:pPr>
              <a:buNone/>
            </a:pPr>
            <a:endParaRPr lang="en-US" dirty="0"/>
          </a:p>
          <a:p>
            <a:r>
              <a:rPr lang="en-US" b="1" dirty="0" smtClean="0">
                <a:solidFill>
                  <a:schemeClr val="tx1"/>
                </a:solidFill>
              </a:rPr>
              <a:t>But while most are at least aware of the dangers of sugar, trans-fat and other unhealthy foods, fewer than 1 in 8 people with celiac disease are aware of their condition. I would guess that an even lower proportion of people are aware they are gluten intolerant.</a:t>
            </a:r>
            <a:endParaRPr lang="en-US" dirty="0"/>
          </a:p>
          <a:p>
            <a:endParaRPr lang="en-US" dirty="0"/>
          </a:p>
        </p:txBody>
      </p:sp>
    </p:spTree>
    <p:extLst>
      <p:ext uri="{BB962C8B-B14F-4D97-AF65-F5344CB8AC3E}">
        <p14:creationId xmlns:p14="http://schemas.microsoft.com/office/powerpoint/2010/main" xmlns="" val="2882621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US" dirty="0"/>
          </a:p>
        </p:txBody>
      </p:sp>
      <p:sp>
        <p:nvSpPr>
          <p:cNvPr id="10" name="Text Placeholder 9"/>
          <p:cNvSpPr>
            <a:spLocks noGrp="1"/>
          </p:cNvSpPr>
          <p:nvPr>
            <p:ph type="body" sz="half" idx="2"/>
          </p:nvPr>
        </p:nvSpPr>
        <p:spPr/>
        <p:txBody>
          <a:bodyPr/>
          <a:lstStyle/>
          <a:p>
            <a:r>
              <a:rPr lang="en-US" b="1" dirty="0" smtClean="0"/>
              <a:t>One reason gluten intolerance goes undetected in so many cases is that both doctors and patients mistakenly believe it only causes digestive problems. But gluten intolerance can also present with inflammation in the joints, skin, respiratory tract and brain – without any obvious gut symptoms</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gluten?</a:t>
            </a:r>
            <a:endParaRPr lang="en-US" b="1" dirty="0"/>
          </a:p>
        </p:txBody>
      </p:sp>
      <p:sp>
        <p:nvSpPr>
          <p:cNvPr id="3" name="Text Placeholder 2"/>
          <p:cNvSpPr>
            <a:spLocks noGrp="1"/>
          </p:cNvSpPr>
          <p:nvPr>
            <p:ph type="body" sz="half" idx="2"/>
          </p:nvPr>
        </p:nvSpPr>
        <p:spPr/>
        <p:txBody>
          <a:bodyPr>
            <a:normAutofit fontScale="92500" lnSpcReduction="10000"/>
          </a:bodyPr>
          <a:lstStyle/>
          <a:p>
            <a:r>
              <a:rPr lang="en-US" b="1" dirty="0" smtClean="0"/>
              <a:t>You have to know what it is and where it is found. Gluten is a protein in grains like wheat, rye, barley, spelt, kamut and triticale. Triticale is a cross </a:t>
            </a:r>
            <a:r>
              <a:rPr lang="en-US" b="1" dirty="0" smtClean="0"/>
              <a:t>breed </a:t>
            </a:r>
            <a:r>
              <a:rPr lang="en-US" b="1" dirty="0" smtClean="0"/>
              <a:t>of rye and wheat. </a:t>
            </a:r>
          </a:p>
          <a:p>
            <a:endParaRPr lang="en-US" b="1" dirty="0"/>
          </a:p>
          <a:p>
            <a:r>
              <a:rPr lang="en-US" b="1" dirty="0" smtClean="0"/>
              <a:t>Gluten is not just in breads. It is in some ketchups, mustards, pie filling, milk, sauces, and other foods. Malt vinegar, malt, graham cracker crumb crust (unless The Funky Muffin brand is used)  Read labels.</a:t>
            </a:r>
          </a:p>
          <a:p>
            <a:r>
              <a:rPr lang="en-US" b="1" dirty="0" smtClean="0"/>
              <a:t> Unfortunately this makes it difficult to know what to eat at someone's home</a:t>
            </a:r>
            <a:r>
              <a:rPr lang="en-US" dirty="0" smtClean="0"/>
              <a:t>. </a:t>
            </a:r>
            <a:endParaRPr lang="en-US" dirty="0"/>
          </a:p>
        </p:txBody>
      </p:sp>
    </p:spTree>
    <p:extLst>
      <p:ext uri="{BB962C8B-B14F-4D97-AF65-F5344CB8AC3E}">
        <p14:creationId xmlns:p14="http://schemas.microsoft.com/office/powerpoint/2010/main" xmlns="" val="242593509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 planning is key</a:t>
            </a:r>
            <a:endParaRPr lang="en-US" b="1" dirty="0"/>
          </a:p>
        </p:txBody>
      </p:sp>
      <p:sp>
        <p:nvSpPr>
          <p:cNvPr id="3" name="Text Placeholder 2"/>
          <p:cNvSpPr>
            <a:spLocks noGrp="1"/>
          </p:cNvSpPr>
          <p:nvPr>
            <p:ph type="body" sz="half" idx="2"/>
          </p:nvPr>
        </p:nvSpPr>
        <p:spPr>
          <a:xfrm>
            <a:off x="1154954" y="3543300"/>
            <a:ext cx="8825659" cy="2819400"/>
          </a:xfrm>
        </p:spPr>
        <p:txBody>
          <a:bodyPr>
            <a:normAutofit/>
          </a:bodyPr>
          <a:lstStyle/>
          <a:p>
            <a:r>
              <a:rPr lang="en-US" b="1" dirty="0" smtClean="0"/>
              <a:t>When dining out, traveling or at a dinner party, pre planning is key.</a:t>
            </a:r>
          </a:p>
          <a:p>
            <a:r>
              <a:rPr lang="en-US" b="1" dirty="0" smtClean="0"/>
              <a:t>Look online for menus, especially gluten free, for where you are planning on going.</a:t>
            </a:r>
          </a:p>
          <a:p>
            <a:endParaRPr lang="en-US" b="1" dirty="0" smtClean="0"/>
          </a:p>
          <a:p>
            <a:r>
              <a:rPr lang="en-US" b="1" dirty="0" smtClean="0"/>
              <a:t>Ask for the chef or manager when dining out and let them know what your dietary restrictions are. </a:t>
            </a:r>
          </a:p>
        </p:txBody>
      </p:sp>
    </p:spTree>
    <p:extLst>
      <p:ext uri="{BB962C8B-B14F-4D97-AF65-F5344CB8AC3E}">
        <p14:creationId xmlns:p14="http://schemas.microsoft.com/office/powerpoint/2010/main" xmlns="" val="1569163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 your trip </a:t>
            </a:r>
            <a:endParaRPr lang="en-US" b="1" dirty="0"/>
          </a:p>
        </p:txBody>
      </p:sp>
      <p:sp>
        <p:nvSpPr>
          <p:cNvPr id="3" name="Content Placeholder 2"/>
          <p:cNvSpPr>
            <a:spLocks noGrp="1"/>
          </p:cNvSpPr>
          <p:nvPr>
            <p:ph sz="half" idx="1"/>
          </p:nvPr>
        </p:nvSpPr>
        <p:spPr/>
        <p:txBody>
          <a:bodyPr/>
          <a:lstStyle/>
          <a:p>
            <a:r>
              <a:rPr lang="en-US" b="1" dirty="0" smtClean="0"/>
              <a:t>Join </a:t>
            </a:r>
            <a:r>
              <a:rPr lang="en-US" b="1" dirty="0" err="1" smtClean="0"/>
              <a:t>facebook</a:t>
            </a:r>
            <a:r>
              <a:rPr lang="en-US" b="1" dirty="0" smtClean="0"/>
              <a:t> groups such as Gluten Free On The Road when traveling and ask the group where a good place to eat in the area you are traveling to. </a:t>
            </a:r>
          </a:p>
          <a:p>
            <a:r>
              <a:rPr lang="en-US" b="1" dirty="0" smtClean="0"/>
              <a:t>Ask the staff at the hotel you are staying at to recommend a good restaurant that serves gluten free food or a dedicated gluten free restaurant</a:t>
            </a:r>
            <a:r>
              <a:rPr lang="en-US" dirty="0" smtClean="0"/>
              <a:t>. </a:t>
            </a:r>
            <a:endParaRPr lang="en-US" dirty="0"/>
          </a:p>
        </p:txBody>
      </p:sp>
      <p:sp>
        <p:nvSpPr>
          <p:cNvPr id="4" name="Content Placeholder 3"/>
          <p:cNvSpPr>
            <a:spLocks noGrp="1"/>
          </p:cNvSpPr>
          <p:nvPr>
            <p:ph sz="half" idx="2"/>
          </p:nvPr>
        </p:nvSpPr>
        <p:spPr/>
        <p:txBody>
          <a:bodyPr/>
          <a:lstStyle/>
          <a:p>
            <a:r>
              <a:rPr lang="en-US" b="1" dirty="0" smtClean="0"/>
              <a:t>Tell the hostess that you are gluten free when making reservation. The hostess may or may not know about the cross contamination training of the rest of the staff. Should this be a concern to you, ask to speak to the </a:t>
            </a:r>
            <a:r>
              <a:rPr lang="en-US" b="1" dirty="0" smtClean="0"/>
              <a:t>manager.</a:t>
            </a:r>
          </a:p>
          <a:p>
            <a:r>
              <a:rPr lang="en-US" b="1" dirty="0" smtClean="0"/>
              <a:t>Talk </a:t>
            </a:r>
            <a:r>
              <a:rPr lang="en-US" b="1" dirty="0" smtClean="0"/>
              <a:t>to the hostess when possible when going to a someone's’ home.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1295400"/>
            <a:ext cx="2793158" cy="698500"/>
          </a:xfrm>
        </p:spPr>
        <p:txBody>
          <a:bodyPr anchor="t"/>
          <a:lstStyle/>
          <a:p>
            <a:r>
              <a:rPr lang="en-US" dirty="0" smtClean="0"/>
              <a:t>The social life</a:t>
            </a:r>
            <a:endParaRPr lang="en-US" dirty="0"/>
          </a:p>
        </p:txBody>
      </p:sp>
      <p:sp>
        <p:nvSpPr>
          <p:cNvPr id="3" name="Content Placeholder 2"/>
          <p:cNvSpPr>
            <a:spLocks noGrp="1"/>
          </p:cNvSpPr>
          <p:nvPr>
            <p:ph idx="1"/>
          </p:nvPr>
        </p:nvSpPr>
        <p:spPr>
          <a:xfrm>
            <a:off x="5781146" y="685800"/>
            <a:ext cx="5190066" cy="5334000"/>
          </a:xfrm>
        </p:spPr>
        <p:txBody>
          <a:bodyPr>
            <a:normAutofit fontScale="92500" lnSpcReduction="10000"/>
          </a:bodyPr>
          <a:lstStyle/>
          <a:p>
            <a:r>
              <a:rPr lang="en-US" b="1" dirty="0" smtClean="0"/>
              <a:t>When asked to a friends for dinner or a dinner party, ask to bring something, maybe two items. You will know that you can eat them and be safe.</a:t>
            </a:r>
          </a:p>
          <a:p>
            <a:r>
              <a:rPr lang="en-US" b="1" dirty="0" smtClean="0"/>
              <a:t>Talk to the hostess first if you are comfortable and let her know you are gluten free, explain what it is and ask her to let you know what is safe to eat. Most will be happy to do so, but it also means that all foods will not be gluten free. </a:t>
            </a:r>
          </a:p>
          <a:p>
            <a:r>
              <a:rPr lang="en-US" b="1" dirty="0" smtClean="0"/>
              <a:t>Either eat before you go or bring a snack with you for after you leave if you cannot eat much. I usually eat first so that I am not tempted by that big beautiful Italian Cream Cake… 	</a:t>
            </a:r>
          </a:p>
          <a:p>
            <a:r>
              <a:rPr lang="en-US" b="1" dirty="0" smtClean="0"/>
              <a:t>Be careful not to say anything about not being able to eat because of the gluten, it will make the host feel bad and you may not get another invitation… that is a discussion for private at a later date.</a:t>
            </a:r>
            <a:endParaRPr lang="en-US" b="1" dirty="0"/>
          </a:p>
        </p:txBody>
      </p:sp>
      <p:sp>
        <p:nvSpPr>
          <p:cNvPr id="4" name="Text Placeholder 3"/>
          <p:cNvSpPr>
            <a:spLocks noGrp="1"/>
          </p:cNvSpPr>
          <p:nvPr>
            <p:ph type="body" sz="half" idx="2"/>
          </p:nvPr>
        </p:nvSpPr>
        <p:spPr>
          <a:xfrm>
            <a:off x="1078754" y="2049780"/>
            <a:ext cx="2793158" cy="3538220"/>
          </a:xfrm>
        </p:spPr>
        <p:txBody>
          <a:bodyPr>
            <a:normAutofit/>
          </a:bodyPr>
          <a:lstStyle/>
          <a:p>
            <a:r>
              <a:rPr lang="en-US" b="1" dirty="0" smtClean="0">
                <a:solidFill>
                  <a:schemeClr val="bg1"/>
                </a:solidFill>
              </a:rPr>
              <a:t>Being Gluten free can be difficult. With so much of our diet involving enriched flour, it is challenging for us and those hosting us or serving us in restaurants. </a:t>
            </a:r>
            <a:endParaRPr lang="en-US" b="1" dirty="0" smtClean="0">
              <a:solidFill>
                <a:schemeClr val="bg1"/>
              </a:solidFill>
            </a:endParaRPr>
          </a:p>
          <a:p>
            <a:endParaRPr lang="en-US" b="1" dirty="0" smtClean="0">
              <a:solidFill>
                <a:schemeClr val="bg1"/>
              </a:solidFill>
            </a:endParaRPr>
          </a:p>
          <a:p>
            <a:r>
              <a:rPr lang="en-US" b="1" dirty="0" smtClean="0">
                <a:solidFill>
                  <a:schemeClr val="bg1"/>
                </a:solidFill>
              </a:rPr>
              <a:t>Challenging </a:t>
            </a:r>
            <a:r>
              <a:rPr lang="en-US" b="1" dirty="0" smtClean="0">
                <a:solidFill>
                  <a:schemeClr val="bg1"/>
                </a:solidFill>
              </a:rPr>
              <a:t>does not mean impossible, it does not mean that to eat out you have to be sick, it does not mean the loss of friendships or invitations out… </a:t>
            </a:r>
            <a:endParaRPr lang="en-US" b="1" dirty="0">
              <a:solidFill>
                <a:schemeClr val="bg1"/>
              </a:solidFill>
            </a:endParaRPr>
          </a:p>
        </p:txBody>
      </p:sp>
    </p:spTree>
    <p:extLst>
      <p:ext uri="{BB962C8B-B14F-4D97-AF65-F5344CB8AC3E}">
        <p14:creationId xmlns:p14="http://schemas.microsoft.com/office/powerpoint/2010/main" xmlns="" val="3716579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Living gluten free is manageable with just 5 easy steps</a:t>
            </a:r>
            <a:endParaRPr lang="en-US" dirty="0">
              <a:solidFill>
                <a:schemeClr val="bg1"/>
              </a:solidFill>
            </a:endParaRPr>
          </a:p>
        </p:txBody>
      </p:sp>
      <p:sp>
        <p:nvSpPr>
          <p:cNvPr id="3" name="Text Placeholder 2"/>
          <p:cNvSpPr>
            <a:spLocks noGrp="1"/>
          </p:cNvSpPr>
          <p:nvPr>
            <p:ph type="body" sz="half" idx="2"/>
          </p:nvPr>
        </p:nvSpPr>
        <p:spPr>
          <a:xfrm>
            <a:off x="1154954" y="3263900"/>
            <a:ext cx="10071846" cy="3048000"/>
          </a:xfrm>
        </p:spPr>
        <p:txBody>
          <a:bodyPr/>
          <a:lstStyle/>
          <a:p>
            <a:pPr marL="342900" indent="-342900">
              <a:buAutoNum type="arabicPeriod"/>
            </a:pPr>
            <a:r>
              <a:rPr lang="en-US" b="1" dirty="0" smtClean="0"/>
              <a:t>Get educated. Understand your disease.  Understand where gluten is and understand cross contamination. </a:t>
            </a:r>
          </a:p>
          <a:p>
            <a:pPr marL="800100" lvl="1" indent="-342900">
              <a:buAutoNum type="arabicPeriod"/>
            </a:pPr>
            <a:r>
              <a:rPr lang="en-US" sz="1400" b="1" dirty="0" smtClean="0"/>
              <a:t>Depending on if you have celiac, </a:t>
            </a:r>
            <a:r>
              <a:rPr lang="en-US" sz="1400" b="1" dirty="0" smtClean="0"/>
              <a:t>gluten </a:t>
            </a:r>
            <a:r>
              <a:rPr lang="en-US" sz="1400" b="1" dirty="0" smtClean="0"/>
              <a:t>intolerance or </a:t>
            </a:r>
            <a:r>
              <a:rPr lang="en-US" sz="1400" b="1" dirty="0" smtClean="0"/>
              <a:t>an </a:t>
            </a:r>
            <a:r>
              <a:rPr lang="en-US" sz="1400" b="1" dirty="0" smtClean="0"/>
              <a:t>auto immune disease like Hashimoto’s </a:t>
            </a:r>
            <a:r>
              <a:rPr lang="en-US" sz="1400" b="1" dirty="0" smtClean="0"/>
              <a:t>we all have different tolerances</a:t>
            </a:r>
            <a:r>
              <a:rPr lang="en-US" sz="1400" b="1" dirty="0" smtClean="0"/>
              <a:t>. Some get sick when food is processed in the same plant, and some do not for example</a:t>
            </a:r>
            <a:r>
              <a:rPr lang="en-US" sz="1400" b="1" dirty="0" smtClean="0"/>
              <a:t>. </a:t>
            </a:r>
            <a:r>
              <a:rPr lang="en-US" sz="1400" b="1" dirty="0" smtClean="0"/>
              <a:t>Let the server know </a:t>
            </a:r>
            <a:r>
              <a:rPr lang="en-US" sz="1400" b="1" dirty="0" smtClean="0"/>
              <a:t>you have to eat gluten free foods and </a:t>
            </a:r>
            <a:r>
              <a:rPr lang="en-US" sz="1400" b="1" dirty="0" smtClean="0"/>
              <a:t>ask for the manager. </a:t>
            </a:r>
          </a:p>
          <a:p>
            <a:pPr marL="800100" lvl="1" indent="-342900">
              <a:buAutoNum type="arabicPeriod"/>
            </a:pPr>
            <a:r>
              <a:rPr lang="en-US" sz="1400" b="1" dirty="0" smtClean="0"/>
              <a:t>When there is not a gluten free menu, look for whole muscle meats, vegetables, and potatoes. Stay away from fried foods even if not battered. Gluten is not killed at high temperatures and stays suspended in the middle of the oil. Avoid sauces, toppings, bread crumbs, and spices. Do not use lemon butter. Some restaurants use it for steaks, chicken and vegetables. When it is listed on the menu, ask them to hold the lemon butter. Most have gluten as a thickener. </a:t>
            </a:r>
          </a:p>
        </p:txBody>
      </p:sp>
    </p:spTree>
    <p:extLst>
      <p:ext uri="{BB962C8B-B14F-4D97-AF65-F5344CB8AC3E}">
        <p14:creationId xmlns:p14="http://schemas.microsoft.com/office/powerpoint/2010/main" xmlns="" val="12242142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1125</TotalTime>
  <Words>2443</Words>
  <Application>Microsoft Office PowerPoint</Application>
  <PresentationFormat>Custom</PresentationFormat>
  <Paragraphs>134</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Ion Boardroom</vt:lpstr>
      <vt:lpstr>dining and travel gluten free</vt:lpstr>
      <vt:lpstr>People that have to live gluten free</vt:lpstr>
      <vt:lpstr>Non Celiac Gluten Sensitivity</vt:lpstr>
      <vt:lpstr>Slide 4</vt:lpstr>
      <vt:lpstr>What is gluten?</vt:lpstr>
      <vt:lpstr>Pre planning is key</vt:lpstr>
      <vt:lpstr>Plan your trip </vt:lpstr>
      <vt:lpstr>The social life</vt:lpstr>
      <vt:lpstr>Living gluten free is manageable with just 5 easy steps</vt:lpstr>
      <vt:lpstr>2. Do not assume</vt:lpstr>
      <vt:lpstr>Make suggestions </vt:lpstr>
      <vt:lpstr>3. Ingredients</vt:lpstr>
      <vt:lpstr>Choose Fresh Foods, whole foods</vt:lpstr>
      <vt:lpstr>Sample menu items</vt:lpstr>
      <vt:lpstr>Their Gluten Free Menu</vt:lpstr>
      <vt:lpstr>Special Requests</vt:lpstr>
      <vt:lpstr>Be Kind</vt:lpstr>
      <vt:lpstr>Pre Planning is Key</vt:lpstr>
      <vt:lpstr>Going to dinner parties</vt:lpstr>
      <vt:lpstr>This is not temporary.</vt:lpstr>
      <vt:lpstr>The G.I.F.T. program from BABBITTS, NC.  Uniting families around a healthy dinner table  Living gluten free does not have to be challenging, overly costly or time consuming.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 and dining gluten free</dc:title>
  <dc:creator>Kathy Babbitt</dc:creator>
  <cp:lastModifiedBy>Scott</cp:lastModifiedBy>
  <cp:revision>63</cp:revision>
  <dcterms:created xsi:type="dcterms:W3CDTF">2016-04-28T18:28:37Z</dcterms:created>
  <dcterms:modified xsi:type="dcterms:W3CDTF">2016-04-30T02:58:29Z</dcterms:modified>
</cp:coreProperties>
</file>