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2" r:id="rId3"/>
    <p:sldId id="263" r:id="rId4"/>
    <p:sldId id="257" r:id="rId5"/>
    <p:sldId id="258" r:id="rId6"/>
    <p:sldId id="259" r:id="rId7"/>
    <p:sldId id="264" r:id="rId8"/>
    <p:sldId id="260" r:id="rId9"/>
    <p:sldId id="261" r:id="rId10"/>
    <p:sldId id="265" r:id="rId11"/>
    <p:sldId id="266" r:id="rId12"/>
    <p:sldId id="267" r:id="rId13"/>
    <p:sldId id="268" r:id="rId14"/>
    <p:sldId id="269" r:id="rId15"/>
    <p:sldId id="271" r:id="rId16"/>
    <p:sldId id="272" r:id="rId17"/>
    <p:sldId id="279" r:id="rId18"/>
    <p:sldId id="274" r:id="rId19"/>
    <p:sldId id="275" r:id="rId20"/>
    <p:sldId id="276" r:id="rId21"/>
    <p:sldId id="273" r:id="rId22"/>
    <p:sldId id="280"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0A2FB-5098-4E62-B70F-6529437A08FB}" type="datetimeFigureOut">
              <a:rPr lang="en-US" smtClean="0"/>
              <a:pPr/>
              <a:t>6/24/2016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C8FBB-1890-4226-B653-D820BFBD6E3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possible</a:t>
            </a:r>
            <a:r>
              <a:rPr lang="en-US" baseline="0" dirty="0" smtClean="0"/>
              <a:t> to share a kitchen, but everyone has to be on board and follow some strict rules to keep people safe. It is a microscopic amount of gluten that can make you sick. Sometime you will think that you have a better tolerance and a little seems okay. It may not be. Damage can be done with little symptoms that you know of. </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Gluten is</a:t>
            </a:r>
            <a:r>
              <a:rPr lang="en-US" baseline="0" dirty="0" smtClean="0"/>
              <a:t> what makes bread rise, it makes pizza crust crispy yet soft and chewy. It gives structure to baked goods. Take it away and from cakes will not rise. It thickens, flavors, and a host of other things. It is also very sticky which is the problem in shared kitchens. </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Eating</a:t>
            </a:r>
            <a:r>
              <a:rPr lang="en-US" baseline="0" dirty="0" smtClean="0"/>
              <a:t> foods that are whole foods, beef, chicken, vegetables and fruit are naturally gluten free is best. The problem can be in the preparation. Battering and deep frying chicken tenders takes it from a safe food to a unsafe food unless you batter with gluten free flour blends and deep fry in gluten free fat, at home, where other foods are either not fried in that oil or fried after the gluten free food and then discarded. </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example of this is that if I made</a:t>
            </a:r>
            <a:r>
              <a:rPr lang="en-US" baseline="0" dirty="0" smtClean="0"/>
              <a:t> peanut butter frosting in this mixer and then use the mixer to make chocolate frosting. Should the person eating the chocolate frosting have a peanut allergy, they will get sick and in some cases die and not know that the frosting was contaminated. This can also happen when we share peanut butter, mustard, ketchup, and butter. </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Story about Scott</a:t>
            </a:r>
            <a:r>
              <a:rPr lang="en-US" baseline="0" dirty="0" smtClean="0"/>
              <a:t> and the mustard. Butter sharing too. </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mustard story.</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 be tough,</a:t>
            </a:r>
            <a:r>
              <a:rPr lang="en-US" baseline="0" dirty="0" smtClean="0"/>
              <a:t> that is true. However, if everyone is on board and communication is good, it can be possible</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21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anyone have any questions</a:t>
            </a:r>
            <a:endParaRPr lang="en-US" dirty="0"/>
          </a:p>
        </p:txBody>
      </p:sp>
      <p:sp>
        <p:nvSpPr>
          <p:cNvPr id="4" name="Slide Number Placeholder 3"/>
          <p:cNvSpPr>
            <a:spLocks noGrp="1"/>
          </p:cNvSpPr>
          <p:nvPr>
            <p:ph type="sldNum" sz="quarter" idx="10"/>
          </p:nvPr>
        </p:nvSpPr>
        <p:spPr/>
        <p:txBody>
          <a:bodyPr/>
          <a:lstStyle/>
          <a:p>
            <a:fld id="{516C8FBB-1890-4226-B653-D820BFBD6E3F}"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A39278-6CE3-4959-BF16-03A00860DF52}" type="datetimeFigureOut">
              <a:rPr lang="en-US" smtClean="0"/>
              <a:pPr/>
              <a:t>6/24/2016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97BA74-AE95-4197-88BA-095C7C4C47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2A39278-6CE3-4959-BF16-03A00860DF52}" type="datetimeFigureOut">
              <a:rPr lang="en-US" smtClean="0"/>
              <a:pPr/>
              <a:t>6/24/2016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A39278-6CE3-4959-BF16-03A00860DF52}" type="datetimeFigureOut">
              <a:rPr lang="en-US" smtClean="0"/>
              <a:pPr/>
              <a:t>6/24/2016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597BA74-AE95-4197-88BA-095C7C4C47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2A39278-6CE3-4959-BF16-03A00860DF52}" type="datetimeFigureOut">
              <a:rPr lang="en-US" smtClean="0"/>
              <a:pPr/>
              <a:t>6/24/2016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97BA74-AE95-4197-88BA-095C7C4C4711}" type="slidenum">
              <a:rPr lang="en-US" smtClean="0"/>
              <a:pPr/>
              <a:t>‹#›</a:t>
            </a:fld>
            <a:endParaRPr lang="en-US" dirty="0"/>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2A39278-6CE3-4959-BF16-03A00860DF52}" type="datetimeFigureOut">
              <a:rPr lang="en-US" smtClean="0"/>
              <a:pPr/>
              <a:t>6/24/2016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97BA74-AE95-4197-88BA-095C7C4C4711}"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A39278-6CE3-4959-BF16-03A00860DF52}" type="datetimeFigureOut">
              <a:rPr lang="en-US" smtClean="0"/>
              <a:pPr/>
              <a:t>6/24/2016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97BA74-AE95-4197-88BA-095C7C4C471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thebabbitt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95600"/>
            <a:ext cx="7772400" cy="1470025"/>
          </a:xfrm>
        </p:spPr>
        <p:txBody>
          <a:bodyPr/>
          <a:lstStyle/>
          <a:p>
            <a:r>
              <a:rPr lang="en-US" dirty="0" smtClean="0"/>
              <a:t>Setting up your gluten free kitchen</a:t>
            </a:r>
            <a:endParaRPr lang="en-US" dirty="0"/>
          </a:p>
        </p:txBody>
      </p:sp>
      <p:sp>
        <p:nvSpPr>
          <p:cNvPr id="3" name="Subtitle 2"/>
          <p:cNvSpPr>
            <a:spLocks noGrp="1"/>
          </p:cNvSpPr>
          <p:nvPr>
            <p:ph type="subTitle" idx="1"/>
          </p:nvPr>
        </p:nvSpPr>
        <p:spPr>
          <a:xfrm>
            <a:off x="1447800" y="4495800"/>
            <a:ext cx="6400800" cy="1752600"/>
          </a:xfrm>
        </p:spPr>
        <p:txBody>
          <a:bodyPr/>
          <a:lstStyle/>
          <a:p>
            <a:r>
              <a:rPr lang="en-US" dirty="0" smtClean="0"/>
              <a:t>How to prevent cross contamination in your home</a:t>
            </a:r>
            <a:endParaRPr lang="en-US" dirty="0"/>
          </a:p>
        </p:txBody>
      </p:sp>
      <p:pic>
        <p:nvPicPr>
          <p:cNvPr id="1026" name="Picture 2" descr="C:\Users\Scott\AppData\Local\Microsoft\Windows\Temporary Internet Files\Content.IE5\QJAUM8WR\clipart[1].JPG"/>
          <p:cNvPicPr>
            <a:picLocks noChangeAspect="1" noChangeArrowheads="1"/>
          </p:cNvPicPr>
          <p:nvPr/>
        </p:nvPicPr>
        <p:blipFill>
          <a:blip r:embed="rId2" cstate="print"/>
          <a:srcRect/>
          <a:stretch>
            <a:fillRect/>
          </a:stretch>
        </p:blipFill>
        <p:spPr bwMode="auto">
          <a:xfrm>
            <a:off x="6172200" y="533400"/>
            <a:ext cx="2257425" cy="2257425"/>
          </a:xfrm>
          <a:prstGeom prst="rect">
            <a:avLst/>
          </a:prstGeom>
          <a:noFill/>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of food matters</a:t>
            </a:r>
            <a:endParaRPr lang="en-US" dirty="0"/>
          </a:p>
        </p:txBody>
      </p:sp>
      <p:pic>
        <p:nvPicPr>
          <p:cNvPr id="5122" name="Picture 2" descr="C:\Users\Scott\AppData\Local\Microsoft\Windows\Temporary Internet Files\Content.IE5\7BM6RW5Y\Fridge12[1].jpg"/>
          <p:cNvPicPr>
            <a:picLocks noGrp="1" noChangeAspect="1" noChangeArrowheads="1"/>
          </p:cNvPicPr>
          <p:nvPr>
            <p:ph idx="1"/>
          </p:nvPr>
        </p:nvPicPr>
        <p:blipFill>
          <a:blip r:embed="rId2" cstate="print"/>
          <a:stretch>
            <a:fillRect/>
          </a:stretch>
        </p:blipFill>
        <p:spPr bwMode="auto">
          <a:xfrm>
            <a:off x="1773744" y="1609725"/>
            <a:ext cx="4605911" cy="4846638"/>
          </a:xfrm>
          <a:prstGeom prst="rect">
            <a:avLst/>
          </a:prstGeom>
          <a:noFill/>
        </p:spPr>
      </p:pic>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Gluten free on top!</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dirty="0" smtClean="0"/>
              <a:t>Store your gluten free foods above foods that contain gluten so that crumbs do not fall and contaminate food.</a:t>
            </a:r>
          </a:p>
          <a:p>
            <a:r>
              <a:rPr lang="en-US" dirty="0" smtClean="0"/>
              <a:t>Keep shelves clean</a:t>
            </a:r>
          </a:p>
          <a:p>
            <a:r>
              <a:rPr lang="en-US" dirty="0" smtClean="0"/>
              <a:t>Store food containing</a:t>
            </a:r>
          </a:p>
          <a:p>
            <a:pPr>
              <a:buNone/>
            </a:pPr>
            <a:r>
              <a:rPr lang="en-US" dirty="0" smtClean="0"/>
              <a:t>    gluten in a separate cupboard</a:t>
            </a:r>
          </a:p>
          <a:p>
            <a:pPr>
              <a:buNone/>
            </a:pPr>
            <a:r>
              <a:rPr lang="en-US" dirty="0" smtClean="0"/>
              <a:t>    segregate them to avoid </a:t>
            </a:r>
          </a:p>
          <a:p>
            <a:pPr>
              <a:buNone/>
            </a:pPr>
            <a:r>
              <a:rPr lang="en-US" dirty="0" smtClean="0"/>
              <a:t>     accidents </a:t>
            </a:r>
            <a:endParaRPr lang="en-US" dirty="0"/>
          </a:p>
        </p:txBody>
      </p:sp>
      <p:pic>
        <p:nvPicPr>
          <p:cNvPr id="6146" name="Picture 2" descr="C:\Users\Scott\AppData\Local\Microsoft\Windows\Temporary Internet Files\Content.IE5\CP1VXMX3\8452840660_4f423f71d5[1].jpg"/>
          <p:cNvPicPr>
            <a:picLocks noChangeAspect="1" noChangeArrowheads="1"/>
          </p:cNvPicPr>
          <p:nvPr/>
        </p:nvPicPr>
        <p:blipFill>
          <a:blip r:embed="rId2" cstate="print"/>
          <a:srcRect/>
          <a:stretch>
            <a:fillRect/>
          </a:stretch>
        </p:blipFill>
        <p:spPr bwMode="auto">
          <a:xfrm>
            <a:off x="5334000" y="4267200"/>
            <a:ext cx="2667000" cy="1998689"/>
          </a:xfrm>
          <a:prstGeom prst="rect">
            <a:avLst/>
          </a:prstGeom>
          <a:noFill/>
        </p:spPr>
      </p:pic>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Separate Foods to be safe</a:t>
            </a:r>
            <a:endParaRPr lang="en-US" dirty="0"/>
          </a:p>
        </p:txBody>
      </p:sp>
      <p:sp>
        <p:nvSpPr>
          <p:cNvPr id="5" name="Content Placeholder 4"/>
          <p:cNvSpPr>
            <a:spLocks noGrp="1"/>
          </p:cNvSpPr>
          <p:nvPr>
            <p:ph sz="half" idx="1"/>
          </p:nvPr>
        </p:nvSpPr>
        <p:spPr/>
        <p:txBody>
          <a:bodyPr/>
          <a:lstStyle/>
          <a:p>
            <a:r>
              <a:rPr lang="en-US" dirty="0" smtClean="0"/>
              <a:t>Gluten containing foods and the tools used to cook them should be kept separate.</a:t>
            </a:r>
          </a:p>
          <a:p>
            <a:r>
              <a:rPr lang="en-US" dirty="0" smtClean="0"/>
              <a:t>This helps to reduce accidents. </a:t>
            </a:r>
            <a:endParaRPr lang="en-US" dirty="0"/>
          </a:p>
        </p:txBody>
      </p:sp>
      <p:sp>
        <p:nvSpPr>
          <p:cNvPr id="8" name="Content Placeholder 7"/>
          <p:cNvSpPr>
            <a:spLocks noGrp="1"/>
          </p:cNvSpPr>
          <p:nvPr>
            <p:ph sz="half" idx="2"/>
          </p:nvPr>
        </p:nvSpPr>
        <p:spPr/>
        <p:txBody>
          <a:bodyPr/>
          <a:lstStyle/>
          <a:p>
            <a:r>
              <a:rPr lang="en-US" dirty="0" smtClean="0"/>
              <a:t>For youngsters, store gluten foods above their reach and out of sight. </a:t>
            </a:r>
            <a:endParaRPr lang="en-US" dirty="0"/>
          </a:p>
        </p:txBody>
      </p:sp>
      <p:pic>
        <p:nvPicPr>
          <p:cNvPr id="7171" name="Picture 3" descr="C:\Users\Scott\AppData\Local\Microsoft\Windows\Temporary Internet Files\Content.IE5\QJAUM8WR\Marriott_Residence_Inn_Example_Kitchen[1].jpg"/>
          <p:cNvPicPr>
            <a:picLocks noChangeAspect="1" noChangeArrowheads="1"/>
          </p:cNvPicPr>
          <p:nvPr/>
        </p:nvPicPr>
        <p:blipFill>
          <a:blip r:embed="rId2" cstate="print"/>
          <a:srcRect/>
          <a:stretch>
            <a:fillRect/>
          </a:stretch>
        </p:blipFill>
        <p:spPr bwMode="auto">
          <a:xfrm>
            <a:off x="4648200" y="3505200"/>
            <a:ext cx="2895600" cy="2170812"/>
          </a:xfrm>
          <a:prstGeom prst="rect">
            <a:avLst/>
          </a:prstGeom>
          <a:noFill/>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Kitchen utensils and cutting boards</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a:bodyPr>
          <a:lstStyle/>
          <a:p>
            <a:r>
              <a:rPr lang="en-US" dirty="0" smtClean="0"/>
              <a:t>Sharing anything plastic, rubber, silicone or wood is dangerous!</a:t>
            </a:r>
          </a:p>
          <a:p>
            <a:r>
              <a:rPr lang="en-US" dirty="0" smtClean="0"/>
              <a:t>Choose a color for gluten free safe foods. </a:t>
            </a:r>
          </a:p>
          <a:p>
            <a:r>
              <a:rPr lang="en-US" dirty="0" smtClean="0"/>
              <a:t>Keep separate sponges for dishes</a:t>
            </a:r>
          </a:p>
          <a:p>
            <a:r>
              <a:rPr lang="en-US" dirty="0" smtClean="0"/>
              <a:t>Wash gluten free dishes first-gluten is sticky!</a:t>
            </a:r>
          </a:p>
          <a:p>
            <a:r>
              <a:rPr lang="en-US" dirty="0" smtClean="0"/>
              <a:t>Strainers should be separate too</a:t>
            </a:r>
          </a:p>
          <a:p>
            <a:r>
              <a:rPr lang="en-US" dirty="0" smtClean="0"/>
              <a:t>Silverware, glass plates, glasses and stainless can be shared if washed carefully and sterilized. </a:t>
            </a:r>
            <a:endParaRPr lang="en-US" dirty="0"/>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 Refrigerator.</a:t>
            </a:r>
            <a:endParaRPr lang="en-US"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fontScale="77500" lnSpcReduction="20000"/>
          </a:bodyPr>
          <a:lstStyle/>
          <a:p>
            <a:r>
              <a:rPr lang="en-US" dirty="0" smtClean="0"/>
              <a:t>Top shelves for gluten free items. This way crumbs cannot fall onto the gluten free foods</a:t>
            </a:r>
          </a:p>
          <a:p>
            <a:pPr>
              <a:buNone/>
            </a:pPr>
            <a:endParaRPr lang="en-US" dirty="0" smtClean="0"/>
          </a:p>
          <a:p>
            <a:r>
              <a:rPr lang="en-US" dirty="0" smtClean="0"/>
              <a:t>Mark any potentially “shared” items with a black X if they become contaminated. Squeeze bottles are great, as long as no one contaminates them. </a:t>
            </a:r>
          </a:p>
          <a:p>
            <a:pPr>
              <a:buNone/>
            </a:pPr>
            <a:endParaRPr lang="en-US" dirty="0" smtClean="0"/>
          </a:p>
          <a:p>
            <a:r>
              <a:rPr lang="en-US" dirty="0" smtClean="0"/>
              <a:t>Everyone on board! Just a small amount is enough to cause problems. Crumbs in the peanut butter, touching the tip of the squeeze bottle of mustard to wheat buns… all are problematic. </a:t>
            </a:r>
          </a:p>
          <a:p>
            <a:pPr>
              <a:buNone/>
            </a:pPr>
            <a:endParaRPr lang="en-US" dirty="0" smtClean="0"/>
          </a:p>
          <a:p>
            <a:r>
              <a:rPr lang="en-US" dirty="0" smtClean="0"/>
              <a:t>Have separate gluten free condiments, labeled, if necessary. </a:t>
            </a:r>
          </a:p>
          <a:p>
            <a:pPr>
              <a:buNone/>
            </a:pPr>
            <a:endParaRPr lang="en-US" dirty="0" smtClean="0"/>
          </a:p>
          <a:p>
            <a:pPr>
              <a:buNone/>
            </a:pPr>
            <a:r>
              <a:rPr lang="en-US" dirty="0" smtClean="0"/>
              <a:t>Communication is essential! Mistakes happen, learn from them. </a:t>
            </a:r>
            <a:endParaRPr lang="en-US" dirty="0"/>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Sink!</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en-US" dirty="0" smtClean="0"/>
              <a:t>Yes, even the sink is a potential problem! </a:t>
            </a:r>
          </a:p>
          <a:p>
            <a:endParaRPr lang="en-US" dirty="0" smtClean="0"/>
          </a:p>
          <a:p>
            <a:r>
              <a:rPr lang="en-US" dirty="0" smtClean="0"/>
              <a:t>Keep separate sponges. Gluten is very sticky!</a:t>
            </a:r>
          </a:p>
          <a:p>
            <a:r>
              <a:rPr lang="en-US" dirty="0" smtClean="0"/>
              <a:t>Keep separate </a:t>
            </a:r>
            <a:r>
              <a:rPr lang="en-US" dirty="0" err="1" smtClean="0"/>
              <a:t>scrubbies</a:t>
            </a:r>
            <a:r>
              <a:rPr lang="en-US" dirty="0" smtClean="0"/>
              <a:t> and do not store them together. Color coding works here too.</a:t>
            </a:r>
          </a:p>
          <a:p>
            <a:r>
              <a:rPr lang="en-US" dirty="0" smtClean="0"/>
              <a:t>Should someone make a mistake, speak up! That way new sponges/</a:t>
            </a:r>
            <a:r>
              <a:rPr lang="en-US" dirty="0" err="1" smtClean="0"/>
              <a:t>scrubbies</a:t>
            </a:r>
            <a:r>
              <a:rPr lang="en-US" dirty="0" smtClean="0"/>
              <a:t> can be gotten so no one gets sick!</a:t>
            </a:r>
          </a:p>
          <a:p>
            <a:r>
              <a:rPr lang="en-US" dirty="0" smtClean="0"/>
              <a:t>Keep separate towels for wiping dishes. Color code here too. Kitchen towels are used for many reasons; wiping hands, wiping counters, etc. Were those hands just eating a gluten hamburger bun? </a:t>
            </a:r>
          </a:p>
          <a:p>
            <a:endParaRPr lang="en-US" dirty="0"/>
          </a:p>
        </p:txBody>
      </p:sp>
      <p:pic>
        <p:nvPicPr>
          <p:cNvPr id="9220" name="Picture 4" descr="C:\Users\Scott\AppData\Local\Microsoft\Windows\Temporary Internet Files\Content.IE5\JGSTV4AX\dirty_dishes[1].gif"/>
          <p:cNvPicPr>
            <a:picLocks noChangeAspect="1" noChangeArrowheads="1"/>
          </p:cNvPicPr>
          <p:nvPr/>
        </p:nvPicPr>
        <p:blipFill>
          <a:blip r:embed="rId2" cstate="print"/>
          <a:srcRect/>
          <a:stretch>
            <a:fillRect/>
          </a:stretch>
        </p:blipFill>
        <p:spPr bwMode="auto">
          <a:xfrm>
            <a:off x="6324600" y="0"/>
            <a:ext cx="1695450" cy="1704975"/>
          </a:xfrm>
          <a:prstGeom prst="rect">
            <a:avLst/>
          </a:prstGeom>
          <a:noFill/>
        </p:spPr>
      </p:pic>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storage.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Separate containers here too. Remember gluten is sticky, very sticky. Keep separate containers for left over's if necessary. </a:t>
            </a:r>
            <a:endParaRPr lang="en-US" dirty="0" smtClean="0"/>
          </a:p>
          <a:p>
            <a:pPr>
              <a:buNone/>
            </a:pPr>
            <a:endParaRPr lang="en-US" dirty="0" smtClean="0"/>
          </a:p>
          <a:p>
            <a:r>
              <a:rPr lang="en-US" dirty="0" smtClean="0"/>
              <a:t>Store gluten free foods above foods containing gluten. </a:t>
            </a:r>
          </a:p>
          <a:p>
            <a:pPr>
              <a:buNone/>
            </a:pPr>
            <a:endParaRPr lang="en-US" dirty="0" smtClean="0"/>
          </a:p>
          <a:p>
            <a:pPr>
              <a:buNone/>
            </a:pPr>
            <a:endParaRPr lang="en-US" dirty="0"/>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Appliances and Equipment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Some appliances are okay to share. The stove for example.</a:t>
            </a:r>
          </a:p>
          <a:p>
            <a:r>
              <a:rPr lang="en-US" dirty="0" smtClean="0"/>
              <a:t>The toaster is not safe to share. </a:t>
            </a:r>
          </a:p>
          <a:p>
            <a:r>
              <a:rPr lang="en-US" dirty="0" smtClean="0"/>
              <a:t>Non porous materials like glass, metal and </a:t>
            </a:r>
            <a:r>
              <a:rPr lang="en-US" dirty="0" err="1" smtClean="0"/>
              <a:t>pyrex</a:t>
            </a:r>
            <a:r>
              <a:rPr lang="en-US" dirty="0" smtClean="0"/>
              <a:t> are okay to share.</a:t>
            </a:r>
          </a:p>
          <a:p>
            <a:r>
              <a:rPr lang="en-US" dirty="0" smtClean="0"/>
              <a:t>Plastic, </a:t>
            </a:r>
            <a:r>
              <a:rPr lang="en-US" dirty="0" smtClean="0"/>
              <a:t>vinyl </a:t>
            </a:r>
            <a:r>
              <a:rPr lang="en-US" dirty="0" smtClean="0"/>
              <a:t>and wood cannot be shared.</a:t>
            </a:r>
          </a:p>
          <a:p>
            <a:r>
              <a:rPr lang="en-US" dirty="0" smtClean="0"/>
              <a:t>Non stick skillets and pans with scratches are not safe as gluten can get into the scratches and contaminate the food. These should not be used anyway. </a:t>
            </a:r>
          </a:p>
          <a:p>
            <a:r>
              <a:rPr lang="en-US" dirty="0" smtClean="0"/>
              <a:t>Cutting boards should not be shared. Color coding works great. Have a specific color for gluten free cutting boards like other utensils. </a:t>
            </a:r>
          </a:p>
          <a:p>
            <a:endParaRPr lang="en-US" dirty="0"/>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Foods that are hiding gluten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Read labels! </a:t>
            </a:r>
          </a:p>
          <a:p>
            <a:r>
              <a:rPr lang="en-US" dirty="0" smtClean="0"/>
              <a:t>Gluten is used for many purposes.</a:t>
            </a:r>
          </a:p>
          <a:p>
            <a:pPr lvl="1"/>
            <a:r>
              <a:rPr lang="en-US" dirty="0" smtClean="0"/>
              <a:t>Thickening</a:t>
            </a:r>
          </a:p>
          <a:p>
            <a:pPr lvl="1"/>
            <a:r>
              <a:rPr lang="en-US" dirty="0" smtClean="0"/>
              <a:t>Flavoring</a:t>
            </a:r>
          </a:p>
          <a:p>
            <a:pPr lvl="1"/>
            <a:r>
              <a:rPr lang="en-US" dirty="0" smtClean="0"/>
              <a:t>Anti-caking agent</a:t>
            </a:r>
          </a:p>
          <a:p>
            <a:pPr lvl="1"/>
            <a:endParaRPr lang="en-US" dirty="0" smtClean="0"/>
          </a:p>
          <a:p>
            <a:pPr lvl="1">
              <a:buNone/>
            </a:pPr>
            <a:r>
              <a:rPr lang="en-US" dirty="0" smtClean="0"/>
              <a:t>This makes it hard to find at times and can be listed as many different things.</a:t>
            </a:r>
          </a:p>
          <a:p>
            <a:pPr lvl="1"/>
            <a:endParaRPr lang="en-US" dirty="0"/>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Questionable ingredients</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dirty="0" smtClean="0"/>
              <a:t>Along with having to watch for wheat and wheat derivatives, rye, barley, </a:t>
            </a:r>
            <a:r>
              <a:rPr lang="en-US" dirty="0" err="1" smtClean="0"/>
              <a:t>kamut</a:t>
            </a:r>
            <a:r>
              <a:rPr lang="en-US" dirty="0" smtClean="0"/>
              <a:t>, spelt, triticale, graham flour, bulgur, farina, couscous and semolina you have to watch out for:</a:t>
            </a:r>
          </a:p>
          <a:p>
            <a:endParaRPr lang="en-US" dirty="0" smtClean="0"/>
          </a:p>
          <a:p>
            <a:r>
              <a:rPr lang="en-US" dirty="0" smtClean="0"/>
              <a:t>Artificial color, caramel color, caramel flavoring, </a:t>
            </a:r>
            <a:r>
              <a:rPr lang="en-US" dirty="0" err="1" smtClean="0"/>
              <a:t>dextrins</a:t>
            </a:r>
            <a:r>
              <a:rPr lang="en-US" dirty="0" smtClean="0"/>
              <a:t>, </a:t>
            </a:r>
            <a:r>
              <a:rPr lang="en-US" dirty="0" err="1" smtClean="0"/>
              <a:t>dextrimaltose</a:t>
            </a:r>
            <a:r>
              <a:rPr lang="en-US" dirty="0" smtClean="0"/>
              <a:t>, emulsifiers, food starch, modified food starch, hydrolyzed plant protein, hydrolyzed protein, hydrolyzed vegetable protein, hydrogenated starch </a:t>
            </a:r>
            <a:r>
              <a:rPr lang="en-US" dirty="0" err="1" smtClean="0"/>
              <a:t>hydrolysate</a:t>
            </a:r>
            <a:r>
              <a:rPr lang="en-US" dirty="0" smtClean="0"/>
              <a:t>, </a:t>
            </a:r>
            <a:r>
              <a:rPr lang="en-US" dirty="0" err="1" smtClean="0"/>
              <a:t>hydroxpropylated</a:t>
            </a:r>
            <a:r>
              <a:rPr lang="en-US" dirty="0" smtClean="0"/>
              <a:t> starch, maltose, malt, </a:t>
            </a:r>
            <a:r>
              <a:rPr lang="en-US" dirty="0" err="1" smtClean="0"/>
              <a:t>miso</a:t>
            </a:r>
            <a:r>
              <a:rPr lang="en-US" dirty="0" smtClean="0"/>
              <a:t>, MSG, Natural flavoring, Natural flavors, Natural juices,  non dairy creamer, </a:t>
            </a:r>
            <a:r>
              <a:rPr lang="en-US" dirty="0" err="1" smtClean="0"/>
              <a:t>pregelatinized</a:t>
            </a:r>
            <a:r>
              <a:rPr lang="en-US" dirty="0" smtClean="0"/>
              <a:t> starch, protein </a:t>
            </a:r>
            <a:r>
              <a:rPr lang="en-US" dirty="0" err="1" smtClean="0"/>
              <a:t>hydrolysates</a:t>
            </a:r>
            <a:r>
              <a:rPr lang="en-US" dirty="0" smtClean="0"/>
              <a:t>, smoke flavoring, soy sauce, soy sauce solids, stabilizers, wheat gluten and wheat starch. </a:t>
            </a:r>
          </a:p>
          <a:p>
            <a:endParaRPr lang="en-US" dirty="0" smtClean="0"/>
          </a:p>
          <a:p>
            <a:r>
              <a:rPr lang="en-US" dirty="0" smtClean="0"/>
              <a:t>Some of these contain gluten and some do not.  </a:t>
            </a:r>
            <a:endParaRPr lang="en-US" dirty="0"/>
          </a:p>
        </p:txBody>
      </p:sp>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 kitchen with gluten eaters</a:t>
            </a:r>
            <a:endParaRPr lang="en-US" dirty="0"/>
          </a:p>
        </p:txBody>
      </p:sp>
      <p:sp>
        <p:nvSpPr>
          <p:cNvPr id="5" name="Text Placeholder 4"/>
          <p:cNvSpPr>
            <a:spLocks noGrp="1"/>
          </p:cNvSpPr>
          <p:nvPr>
            <p:ph type="body" sz="half" idx="2"/>
          </p:nvPr>
        </p:nvSpPr>
        <p:spPr/>
        <p:txBody>
          <a:bodyPr/>
          <a:lstStyle/>
          <a:p>
            <a:r>
              <a:rPr lang="en-US" dirty="0" smtClean="0"/>
              <a:t>Can be potentially dangerous to those with celiac disease or non celiac gluten sensitivity,  hashimoto's/graves disease</a:t>
            </a:r>
            <a:endParaRPr lang="en-US" dirty="0"/>
          </a:p>
        </p:txBody>
      </p:sp>
      <p:pic>
        <p:nvPicPr>
          <p:cNvPr id="2051" name="Picture 3" descr="C:\Users\Scott\AppData\Local\Microsoft\Windows\Temporary Internet Files\Content.IE5\1X6JHS6J\large-pots-and-pans-0-16057[1].gif"/>
          <p:cNvPicPr>
            <a:picLocks noChangeAspect="1" noChangeArrowheads="1"/>
          </p:cNvPicPr>
          <p:nvPr/>
        </p:nvPicPr>
        <p:blipFill>
          <a:blip r:embed="rId3" cstate="print"/>
          <a:srcRect/>
          <a:stretch>
            <a:fillRect/>
          </a:stretch>
        </p:blipFill>
        <p:spPr bwMode="auto">
          <a:xfrm rot="20765840">
            <a:off x="919654" y="1600200"/>
            <a:ext cx="3888828" cy="2819400"/>
          </a:xfrm>
          <a:prstGeom prst="rect">
            <a:avLst/>
          </a:prstGeom>
          <a:noFill/>
        </p:spPr>
      </p:pic>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know?</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dirty="0" smtClean="0"/>
              <a:t>When you see one of those ingredients on the</a:t>
            </a:r>
          </a:p>
          <a:p>
            <a:pPr>
              <a:buNone/>
            </a:pPr>
            <a:r>
              <a:rPr lang="en-US" dirty="0" smtClean="0"/>
              <a:t>label…</a:t>
            </a:r>
          </a:p>
          <a:p>
            <a:pPr lvl="1"/>
            <a:r>
              <a:rPr lang="en-US" dirty="0" smtClean="0"/>
              <a:t>Look for “gluten free” on the label.</a:t>
            </a:r>
          </a:p>
          <a:p>
            <a:pPr lvl="1"/>
            <a:r>
              <a:rPr lang="en-US" dirty="0" smtClean="0"/>
              <a:t>Call or email the address on the packaging and ask if there is gluten in the item</a:t>
            </a:r>
          </a:p>
          <a:p>
            <a:pPr lvl="1"/>
            <a:r>
              <a:rPr lang="en-US" dirty="0" smtClean="0"/>
              <a:t>Search the internet. Typing in the question is usually enough to get an answer. </a:t>
            </a:r>
          </a:p>
          <a:p>
            <a:pPr lvl="1"/>
            <a:r>
              <a:rPr lang="en-US" dirty="0" smtClean="0"/>
              <a:t>Check a reference book for gluten free foods.</a:t>
            </a:r>
          </a:p>
          <a:p>
            <a:pPr lvl="1"/>
            <a:r>
              <a:rPr lang="en-US" dirty="0" smtClean="0"/>
              <a:t>When in doubt, make another selection! Do not risk getting sick. </a:t>
            </a:r>
          </a:p>
          <a:p>
            <a:pPr lvl="1"/>
            <a:endParaRPr lang="en-US" dirty="0" smtClean="0"/>
          </a:p>
          <a:p>
            <a:pPr lvl="1"/>
            <a:endParaRPr lang="en-US" dirty="0"/>
          </a:p>
        </p:txBody>
      </p:sp>
      <p:pic>
        <p:nvPicPr>
          <p:cNvPr id="13315" name="Picture 3" descr="C:\Users\Scott\AppData\Local\Microsoft\Windows\Temporary Internet Files\Content.IE5\JGSTV4AX\GlutenFree[1].jpg"/>
          <p:cNvPicPr>
            <a:picLocks noChangeAspect="1" noChangeArrowheads="1"/>
          </p:cNvPicPr>
          <p:nvPr/>
        </p:nvPicPr>
        <p:blipFill>
          <a:blip r:embed="rId2" cstate="print"/>
          <a:srcRect/>
          <a:stretch>
            <a:fillRect/>
          </a:stretch>
        </p:blipFill>
        <p:spPr bwMode="auto">
          <a:xfrm rot="1836574">
            <a:off x="6553200" y="5448430"/>
            <a:ext cx="1190625" cy="1219070"/>
          </a:xfrm>
          <a:prstGeom prst="rect">
            <a:avLst/>
          </a:prstGeom>
          <a:noFill/>
        </p:spPr>
      </p:pic>
    </p:spTree>
  </p:cSld>
  <p:clrMapOvr>
    <a:masterClrMapping/>
  </p:clrMapOvr>
  <p:transition>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 kitchen</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dirty="0" smtClean="0"/>
              <a:t>It can be </a:t>
            </a:r>
            <a:r>
              <a:rPr lang="en-US" dirty="0" smtClean="0"/>
              <a:t>tough</a:t>
            </a:r>
          </a:p>
          <a:p>
            <a:endParaRPr lang="en-US" dirty="0" smtClean="0"/>
          </a:p>
          <a:p>
            <a:r>
              <a:rPr lang="en-US" dirty="0" smtClean="0"/>
              <a:t>It is </a:t>
            </a:r>
            <a:r>
              <a:rPr lang="en-US" dirty="0" smtClean="0"/>
              <a:t>possible</a:t>
            </a:r>
          </a:p>
          <a:p>
            <a:endParaRPr lang="en-US" dirty="0" smtClean="0"/>
          </a:p>
          <a:p>
            <a:r>
              <a:rPr lang="en-US" dirty="0" smtClean="0"/>
              <a:t>Everyone has to be part of the solution</a:t>
            </a:r>
            <a:r>
              <a:rPr lang="en-US" dirty="0" smtClean="0"/>
              <a:t>.</a:t>
            </a:r>
          </a:p>
          <a:p>
            <a:endParaRPr lang="en-US" dirty="0" smtClean="0"/>
          </a:p>
          <a:p>
            <a:r>
              <a:rPr lang="en-US" dirty="0" smtClean="0"/>
              <a:t>Communication when accidents happen is essential</a:t>
            </a:r>
          </a:p>
          <a:p>
            <a:pPr>
              <a:buNone/>
            </a:pPr>
            <a:endParaRPr lang="en-US" dirty="0"/>
          </a:p>
        </p:txBody>
      </p:sp>
    </p:spTree>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Kathy Babbitt</a:t>
            </a:r>
            <a:br>
              <a:rPr lang="en-US" dirty="0" smtClean="0"/>
            </a:br>
            <a:r>
              <a:rPr lang="en-US" dirty="0" smtClean="0"/>
              <a:t>President</a:t>
            </a:r>
            <a:endParaRPr lang="en-US" dirty="0"/>
          </a:p>
        </p:txBody>
      </p:sp>
      <p:sp>
        <p:nvSpPr>
          <p:cNvPr id="3" name="Content Placeholder 2"/>
          <p:cNvSpPr>
            <a:spLocks noGrp="1"/>
          </p:cNvSpPr>
          <p:nvPr>
            <p:ph idx="1"/>
          </p:nvPr>
        </p:nvSpPr>
        <p:spPr/>
        <p:txBody>
          <a:bodyPr/>
          <a:lstStyle/>
          <a:p>
            <a:pPr algn="ctr">
              <a:buNone/>
            </a:pPr>
            <a:r>
              <a:rPr lang="en-US" sz="2400" dirty="0" smtClean="0"/>
              <a:t>   </a:t>
            </a:r>
            <a:r>
              <a:rPr lang="en-US" sz="2400" b="1" dirty="0" smtClean="0"/>
              <a:t>The G.I.F.T. program from BABBITTS, INC. </a:t>
            </a:r>
            <a:r>
              <a:rPr lang="en-US" dirty="0" smtClean="0"/>
              <a:t/>
            </a:r>
            <a:br>
              <a:rPr lang="en-US" dirty="0" smtClean="0"/>
            </a:br>
            <a:r>
              <a:rPr lang="en-US" sz="2000" dirty="0" smtClean="0"/>
              <a:t>Uniting families around a healthy dinner table</a:t>
            </a:r>
            <a:r>
              <a:rPr lang="en-US" dirty="0" smtClean="0"/>
              <a:t/>
            </a:r>
            <a:br>
              <a:rPr lang="en-US" dirty="0" smtClean="0"/>
            </a:br>
            <a:r>
              <a:rPr lang="en-US" dirty="0" smtClean="0"/>
              <a:t/>
            </a:r>
            <a:br>
              <a:rPr lang="en-US" dirty="0" smtClean="0"/>
            </a:br>
            <a:r>
              <a:rPr lang="en-US" dirty="0" smtClean="0"/>
              <a:t>Living gluten free does not have to be challenging, overly costly or time consuming.</a:t>
            </a:r>
          </a:p>
          <a:p>
            <a:pPr algn="ctr">
              <a:buNone/>
            </a:pPr>
            <a:endParaRPr lang="en-US" dirty="0" smtClean="0"/>
          </a:p>
          <a:p>
            <a:pPr algn="ctr">
              <a:buNone/>
            </a:pPr>
            <a:r>
              <a:rPr lang="en-US" dirty="0" smtClean="0"/>
              <a:t>kathybabbitt@thebabbitts.net</a:t>
            </a:r>
          </a:p>
          <a:p>
            <a:pPr algn="ctr">
              <a:buNone/>
            </a:pPr>
            <a:r>
              <a:rPr lang="en-US" dirty="0" smtClean="0">
                <a:hlinkClick r:id="rId2"/>
              </a:rPr>
              <a:t>www.thebabbitts.net</a:t>
            </a:r>
            <a:endParaRPr lang="en-US" dirty="0" smtClean="0"/>
          </a:p>
          <a:p>
            <a:pPr algn="ctr">
              <a:buNone/>
            </a:pPr>
            <a:r>
              <a:rPr lang="en-US" dirty="0" smtClean="0"/>
              <a:t>256-652-6056 </a:t>
            </a:r>
            <a:endParaRPr lang="en-US" dirty="0"/>
          </a:p>
        </p:txBody>
      </p:sp>
    </p:spTree>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 we will discuss </a:t>
            </a:r>
            <a:endParaRPr lang="en-US" dirty="0"/>
          </a:p>
        </p:txBody>
      </p:sp>
      <p:sp>
        <p:nvSpPr>
          <p:cNvPr id="3" name="Subtitle 2"/>
          <p:cNvSpPr>
            <a:spLocks noGrp="1"/>
          </p:cNvSpPr>
          <p:nvPr>
            <p:ph type="subTitle" idx="1"/>
          </p:nvPr>
        </p:nvSpPr>
        <p:spPr/>
        <p:txBody>
          <a:bodyPr>
            <a:normAutofit lnSpcReduction="10000"/>
          </a:bodyPr>
          <a:lstStyle/>
          <a:p>
            <a:r>
              <a:rPr lang="en-US" dirty="0" smtClean="0"/>
              <a:t>Cross contamination </a:t>
            </a:r>
          </a:p>
          <a:p>
            <a:r>
              <a:rPr lang="en-US" dirty="0" smtClean="0"/>
              <a:t>Sharing a Kitchen</a:t>
            </a:r>
          </a:p>
          <a:p>
            <a:r>
              <a:rPr lang="en-US" dirty="0" smtClean="0"/>
              <a:t>Foods hiding gluten</a:t>
            </a:r>
            <a:endParaRPr lang="en-US"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gluten</a:t>
            </a:r>
            <a:endParaRPr lang="en-US" dirty="0"/>
          </a:p>
        </p:txBody>
      </p:sp>
      <p:sp>
        <p:nvSpPr>
          <p:cNvPr id="3" name="Content Placeholder 2"/>
          <p:cNvSpPr>
            <a:spLocks noGrp="1"/>
          </p:cNvSpPr>
          <p:nvPr>
            <p:ph idx="1"/>
          </p:nvPr>
        </p:nvSpPr>
        <p:spPr>
          <a:xfrm>
            <a:off x="152400" y="1600200"/>
            <a:ext cx="7924800" cy="4830763"/>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Gluten is a protein. </a:t>
            </a:r>
          </a:p>
          <a:p>
            <a:pPr>
              <a:buNone/>
            </a:pPr>
            <a:endParaRPr lang="en-US" dirty="0" smtClean="0"/>
          </a:p>
          <a:p>
            <a:r>
              <a:rPr lang="en-US" dirty="0" smtClean="0"/>
              <a:t>It is found in grains such as wheat, (wheat germ, wheat grass, wheat germ oil) rye, barley, kamut, spelt, triticale, graham flour, bulger, farina, couscous and semolina. </a:t>
            </a:r>
          </a:p>
          <a:p>
            <a:endParaRPr lang="en-US" dirty="0" smtClean="0"/>
          </a:p>
          <a:p>
            <a:r>
              <a:rPr lang="en-US" dirty="0" smtClean="0"/>
              <a:t>Oats and oat bran may be problematic as they can be cross contaminated with wheat. </a:t>
            </a:r>
            <a:endParaRPr lang="en-US" dirty="0"/>
          </a:p>
        </p:txBody>
      </p:sp>
      <p:pic>
        <p:nvPicPr>
          <p:cNvPr id="10243" name="Picture 3" descr="C:\Users\Scott\AppData\Local\Microsoft\Windows\Temporary Internet Files\Content.IE5\URRAFR40\wheat[1].jpg"/>
          <p:cNvPicPr>
            <a:picLocks noChangeAspect="1" noChangeArrowheads="1"/>
          </p:cNvPicPr>
          <p:nvPr/>
        </p:nvPicPr>
        <p:blipFill>
          <a:blip r:embed="rId3" cstate="print"/>
          <a:srcRect/>
          <a:stretch>
            <a:fillRect/>
          </a:stretch>
        </p:blipFill>
        <p:spPr bwMode="auto">
          <a:xfrm>
            <a:off x="5715000" y="1447800"/>
            <a:ext cx="1950720" cy="1097280"/>
          </a:xfrm>
          <a:prstGeom prst="rect">
            <a:avLst/>
          </a:prstGeom>
          <a:noFill/>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Scott\AppData\Local\Microsoft\Windows\Temporary Internet Files\Content.IE5\1X6JHS6J\gluten-free-icon[1].png"/>
          <p:cNvPicPr>
            <a:picLocks noChangeAspect="1" noChangeArrowheads="1"/>
          </p:cNvPicPr>
          <p:nvPr/>
        </p:nvPicPr>
        <p:blipFill>
          <a:blip r:embed="rId2" cstate="print"/>
          <a:srcRect/>
          <a:stretch>
            <a:fillRect/>
          </a:stretch>
        </p:blipFill>
        <p:spPr bwMode="auto">
          <a:xfrm>
            <a:off x="2857500" y="1714500"/>
            <a:ext cx="3429000" cy="3429000"/>
          </a:xfrm>
          <a:prstGeom prst="rect">
            <a:avLst/>
          </a:prstGeom>
          <a:noFill/>
        </p:spPr>
      </p:pic>
      <p:sp>
        <p:nvSpPr>
          <p:cNvPr id="2" name="Title 1"/>
          <p:cNvSpPr>
            <a:spLocks noGrp="1"/>
          </p:cNvSpPr>
          <p:nvPr>
            <p:ph type="title"/>
          </p:nvPr>
        </p:nvSpPr>
        <p:spPr/>
        <p:txBody>
          <a:bodyPr>
            <a:normAutofit fontScale="90000"/>
          </a:bodyPr>
          <a:lstStyle/>
          <a:p>
            <a:r>
              <a:rPr lang="en-US" dirty="0" smtClean="0"/>
              <a:t>Celiac Disease and Gluten Intolerance</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r>
              <a:rPr lang="en-US" dirty="0" smtClean="0"/>
              <a:t>These are autoimmune disorders. Both of these disorders cause damage to the small intestines and Celiac disease can be fatal if a strict gluten free diet is not maintained. </a:t>
            </a:r>
          </a:p>
          <a:p>
            <a:r>
              <a:rPr lang="en-US" dirty="0" smtClean="0"/>
              <a:t>Symptoms are varied and misdiagnose can be common. </a:t>
            </a:r>
          </a:p>
          <a:p>
            <a:r>
              <a:rPr lang="en-US" dirty="0" smtClean="0"/>
              <a:t>Symptoms include intestinal problems, migraine headaches, infertility, chronic anemia, obesity, arthritis, memory loss, psoriasis, eczema, IBS, low thyroid, chronic fatigue syndrome, type 1 or 2 diabetes, autism, fibromyalgia…</a:t>
            </a:r>
          </a:p>
          <a:p>
            <a:r>
              <a:rPr lang="en-US" dirty="0" smtClean="0"/>
              <a:t>Adherence to a strict Gluten Free Diet necessary for their health! </a:t>
            </a:r>
            <a:endParaRPr lang="en-US"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cott\AppData\Local\Microsoft\Windows\Temporary Internet Files\Content.IE5\J0IDYDPU\gluten-02[1].png"/>
          <p:cNvPicPr>
            <a:picLocks noChangeAspect="1" noChangeArrowheads="1"/>
          </p:cNvPicPr>
          <p:nvPr/>
        </p:nvPicPr>
        <p:blipFill>
          <a:blip r:embed="rId3" cstate="print"/>
          <a:srcRect/>
          <a:stretch>
            <a:fillRect/>
          </a:stretch>
        </p:blipFill>
        <p:spPr bwMode="auto">
          <a:xfrm>
            <a:off x="5791200" y="4953000"/>
            <a:ext cx="1776988" cy="1776988"/>
          </a:xfrm>
          <a:prstGeom prst="rect">
            <a:avLst/>
          </a:prstGeom>
          <a:noFill/>
        </p:spPr>
      </p:pic>
      <p:sp>
        <p:nvSpPr>
          <p:cNvPr id="2" name="Title 1"/>
          <p:cNvSpPr>
            <a:spLocks noGrp="1"/>
          </p:cNvSpPr>
          <p:nvPr>
            <p:ph type="title"/>
          </p:nvPr>
        </p:nvSpPr>
        <p:spPr/>
        <p:txBody>
          <a:bodyPr/>
          <a:lstStyle/>
          <a:p>
            <a:r>
              <a:rPr lang="en-US" dirty="0" smtClean="0"/>
              <a:t>Going Gluten Free</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Limiting bread and cookies is not enough</a:t>
            </a:r>
          </a:p>
          <a:p>
            <a:r>
              <a:rPr lang="en-US" dirty="0" smtClean="0"/>
              <a:t>You must completely avoid gluten and foods containing gluten ingredients</a:t>
            </a:r>
          </a:p>
          <a:p>
            <a:r>
              <a:rPr lang="en-US" dirty="0" smtClean="0"/>
              <a:t>5 ppm is sometimes too much. The FDA allows 20 ppm to be called gluten free.</a:t>
            </a:r>
          </a:p>
          <a:p>
            <a:r>
              <a:rPr lang="en-US" dirty="0" smtClean="0"/>
              <a:t>The safest foods are the foods that are naturally gluten free and are prepared in ways that prevent gluten contamination.</a:t>
            </a:r>
          </a:p>
          <a:p>
            <a:endParaRPr lang="en-US" dirty="0"/>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cross contamination?</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Cross contamination occurs when harmful bacteria or allergens spread to food from other food, surfaces, hands or equipment. It can occur if equipment used for raw food preparation is then used for cooked or ready-to-eat food. It can also happen when equipment is used when preparing a food allergen (or intolerance) and then the equipment is used to prepare food for someone that has an allergy or intolerance to that item. </a:t>
            </a:r>
            <a:endParaRPr lang="en-US"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contamination</a:t>
            </a:r>
            <a:endParaRPr lang="en-US" dirty="0"/>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lnSpcReduction="10000"/>
          </a:bodyPr>
          <a:lstStyle/>
          <a:p>
            <a:r>
              <a:rPr lang="en-US" dirty="0" smtClean="0"/>
              <a:t>Cross contamination is a serious concern when living in a “blended” household</a:t>
            </a:r>
            <a:r>
              <a:rPr lang="en-US" dirty="0" smtClean="0"/>
              <a:t>.</a:t>
            </a:r>
          </a:p>
          <a:p>
            <a:pPr>
              <a:buNone/>
            </a:pPr>
            <a:endParaRPr lang="en-US" dirty="0" smtClean="0"/>
          </a:p>
          <a:p>
            <a:pPr lvl="1"/>
            <a:r>
              <a:rPr lang="en-US" dirty="0" smtClean="0"/>
              <a:t>A blended house is where one or more people in the house are not gluten free and others are</a:t>
            </a:r>
            <a:r>
              <a:rPr lang="en-US" dirty="0" smtClean="0"/>
              <a:t>.</a:t>
            </a:r>
          </a:p>
          <a:p>
            <a:pPr lvl="1"/>
            <a:endParaRPr lang="en-US" dirty="0" smtClean="0"/>
          </a:p>
          <a:p>
            <a:pPr lvl="1"/>
            <a:r>
              <a:rPr lang="en-US" dirty="0" smtClean="0"/>
              <a:t>In situations where the disease is sever, the household being gluten free is a real benefit to the one that is suffering with the illness. </a:t>
            </a:r>
            <a:endParaRPr lang="en-US" dirty="0" smtClean="0"/>
          </a:p>
          <a:p>
            <a:pPr lvl="1"/>
            <a:endParaRPr lang="en-US" dirty="0"/>
          </a:p>
          <a:p>
            <a:pPr lvl="1">
              <a:buNone/>
            </a:pPr>
            <a:r>
              <a:rPr lang="en-US" dirty="0" smtClean="0"/>
              <a:t>!Cross contamination happens when a food that has gluten comes in contact with a gluten free food! </a:t>
            </a:r>
          </a:p>
          <a:p>
            <a:endParaRPr lang="en-US" dirty="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cross contamination occur?</a:t>
            </a:r>
            <a:endParaRPr lang="en-US" dirty="0"/>
          </a:p>
        </p:txBody>
      </p:sp>
      <p:sp>
        <p:nvSpPr>
          <p:cNvPr id="3" name="Content Placeholder 2"/>
          <p:cNvSpPr>
            <a:spLocks noGrp="1"/>
          </p:cNvSpPr>
          <p:nvPr>
            <p:ph idx="1"/>
          </p:nvPr>
        </p:nvSpPr>
        <p:spPr>
          <a:xfrm>
            <a:off x="304800" y="1600200"/>
            <a:ext cx="7239000" cy="4846320"/>
          </a:xfrm>
        </p:spPr>
        <p:style>
          <a:lnRef idx="1">
            <a:schemeClr val="accent4"/>
          </a:lnRef>
          <a:fillRef idx="2">
            <a:schemeClr val="accent4"/>
          </a:fillRef>
          <a:effectRef idx="1">
            <a:schemeClr val="accent4"/>
          </a:effectRef>
          <a:fontRef idx="minor">
            <a:schemeClr val="dk1"/>
          </a:fontRef>
        </p:style>
        <p:txBody>
          <a:bodyPr/>
          <a:lstStyle/>
          <a:p>
            <a:r>
              <a:rPr lang="en-US" dirty="0" smtClean="0"/>
              <a:t>Cross contamination can occur very easily in a blended household. </a:t>
            </a:r>
            <a:endParaRPr lang="en-US" dirty="0" smtClean="0"/>
          </a:p>
          <a:p>
            <a:endParaRPr lang="en-US" dirty="0" smtClean="0"/>
          </a:p>
          <a:p>
            <a:r>
              <a:rPr lang="en-US" dirty="0" smtClean="0"/>
              <a:t>Butter, peanut butter, jelly, mustard, ketchup, are all areas of potential contamination if shared </a:t>
            </a:r>
            <a:endParaRPr lang="en-US" dirty="0" smtClean="0"/>
          </a:p>
          <a:p>
            <a:pPr>
              <a:buNone/>
            </a:pPr>
            <a:endParaRPr lang="en-US" dirty="0" smtClean="0"/>
          </a:p>
          <a:p>
            <a:r>
              <a:rPr lang="en-US" dirty="0" smtClean="0"/>
              <a:t>Sharing utensils is not always possible. </a:t>
            </a:r>
            <a:endParaRPr lang="en-US" dirty="0"/>
          </a:p>
        </p:txBody>
      </p:sp>
      <p:pic>
        <p:nvPicPr>
          <p:cNvPr id="3077" name="Picture 5" descr="C:\Users\Scott\AppData\Local\Microsoft\Windows\Temporary Internet Files\Content.IE5\J0IDYDPU\83938653_58eec10df4_z[1].jpg"/>
          <p:cNvPicPr>
            <a:picLocks noChangeAspect="1" noChangeArrowheads="1"/>
          </p:cNvPicPr>
          <p:nvPr/>
        </p:nvPicPr>
        <p:blipFill>
          <a:blip r:embed="rId3" cstate="print"/>
          <a:srcRect/>
          <a:stretch>
            <a:fillRect/>
          </a:stretch>
        </p:blipFill>
        <p:spPr bwMode="auto">
          <a:xfrm>
            <a:off x="6477000" y="2895600"/>
            <a:ext cx="1368504" cy="2055969"/>
          </a:xfrm>
          <a:prstGeom prst="rect">
            <a:avLst/>
          </a:prstGeom>
          <a:noFill/>
        </p:spPr>
      </p:pic>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1404</TotalTime>
  <Words>1604</Words>
  <Application>Microsoft Office PowerPoint</Application>
  <PresentationFormat>On-screen Show (4:3)</PresentationFormat>
  <Paragraphs>141</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Setting up your gluten free kitchen</vt:lpstr>
      <vt:lpstr>Sharing a kitchen with gluten eaters</vt:lpstr>
      <vt:lpstr>Today we will discuss </vt:lpstr>
      <vt:lpstr>Understanding gluten</vt:lpstr>
      <vt:lpstr>Celiac Disease and Gluten Intolerance</vt:lpstr>
      <vt:lpstr>Going Gluten Free</vt:lpstr>
      <vt:lpstr>What is cross contamination?</vt:lpstr>
      <vt:lpstr>Cross contamination</vt:lpstr>
      <vt:lpstr>How does cross contamination occur?</vt:lpstr>
      <vt:lpstr>Storage of food matters</vt:lpstr>
      <vt:lpstr>Gluten free on top!</vt:lpstr>
      <vt:lpstr>Separate Foods to be safe</vt:lpstr>
      <vt:lpstr>Kitchen utensils and cutting boards</vt:lpstr>
      <vt:lpstr>Sharing a Refrigerator.</vt:lpstr>
      <vt:lpstr>The Sink!</vt:lpstr>
      <vt:lpstr>Food storage.</vt:lpstr>
      <vt:lpstr>Appliances and Equipment</vt:lpstr>
      <vt:lpstr>Foods that are hiding gluten</vt:lpstr>
      <vt:lpstr>Questionable ingredients</vt:lpstr>
      <vt:lpstr>How to know?</vt:lpstr>
      <vt:lpstr>Sharing a kitchen</vt:lpstr>
      <vt:lpstr>Questions?</vt:lpstr>
      <vt:lpstr>Kathy Babbitt President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your gluten free kitchen</dc:title>
  <dc:creator>Scott</dc:creator>
  <cp:lastModifiedBy>Scott</cp:lastModifiedBy>
  <cp:revision>54</cp:revision>
  <dcterms:created xsi:type="dcterms:W3CDTF">2016-06-22T19:19:33Z</dcterms:created>
  <dcterms:modified xsi:type="dcterms:W3CDTF">2016-06-24T19:43:26Z</dcterms:modified>
</cp:coreProperties>
</file>