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1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A266D-9E3C-4CA1-8FCA-8FBFE32CA15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4E585-42CF-4C47-8C39-24B2B7BDE3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A779E-61EE-4B39-B1B7-A7765658BA4F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8A3E-9557-4BA7-A879-36844E05B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abbitts.net/" TargetMode="External"/><Relationship Id="rId2" Type="http://schemas.openxmlformats.org/officeDocument/2006/relationships/hyperlink" Target="mailto:kathybabbitt@thebabbitts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ott\AppData\Local\Microsoft\Windows\Temporary Internet Files\Content.IE5\QJAUM8WR\220px-Faced_products_on_a_supermarket_shelf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57200"/>
            <a:ext cx="2794000" cy="2095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Shopping and gluten free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to navigate the landmines on the grocery store shelves			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Grains and Gluten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we have to be careful</a:t>
            </a:r>
          </a:p>
          <a:p>
            <a:r>
              <a:rPr lang="en-US" dirty="0" smtClean="0"/>
              <a:t>Some grains have gluten	</a:t>
            </a:r>
          </a:p>
          <a:p>
            <a:pPr lvl="1"/>
            <a:r>
              <a:rPr lang="en-US" dirty="0" smtClean="0"/>
              <a:t>Gluten is a generic name for a certain types of protein that is in some grains. </a:t>
            </a:r>
          </a:p>
          <a:p>
            <a:pPr lvl="1"/>
            <a:r>
              <a:rPr lang="en-US" dirty="0" smtClean="0"/>
              <a:t>It is what make the bread crusty and chewy, make pizza crust chewy and makes pastries flaky. </a:t>
            </a:r>
            <a:endParaRPr lang="en-US" dirty="0"/>
          </a:p>
          <a:p>
            <a:pPr lvl="1"/>
            <a:r>
              <a:rPr lang="en-US" dirty="0" smtClean="0"/>
              <a:t>Gluten can be hidden in other foods making it difficult to find.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Gluten Grains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Gluten is in grains like wheat, barley, rye, spelt, </a:t>
            </a:r>
            <a:r>
              <a:rPr lang="en-US" dirty="0" err="1" smtClean="0"/>
              <a:t>kamut</a:t>
            </a:r>
            <a:r>
              <a:rPr lang="en-US" dirty="0" smtClean="0"/>
              <a:t> and triticale. </a:t>
            </a:r>
          </a:p>
          <a:p>
            <a:r>
              <a:rPr lang="en-US" dirty="0" smtClean="0"/>
              <a:t>The USDA requires labeling for the 8 top food allergies on the labels of foods</a:t>
            </a:r>
          </a:p>
          <a:p>
            <a:pPr lvl="1"/>
            <a:r>
              <a:rPr lang="en-US" dirty="0" smtClean="0"/>
              <a:t>Eggs, milk, fish, crustacean shellfish, tree nuts, peanuts, wheat and soybeans</a:t>
            </a:r>
          </a:p>
          <a:p>
            <a:pPr lvl="1"/>
            <a:r>
              <a:rPr lang="en-US" dirty="0" smtClean="0"/>
              <a:t>Gluten is not required to be listed on labeling.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On </a:t>
            </a:r>
            <a:r>
              <a:rPr lang="en-US" sz="3200" dirty="0" smtClean="0"/>
              <a:t>August 5, 2014 the FDA adopted a voluntary gluten free labeling policy.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Manufactures can label gluten free if product has less than 20 </a:t>
            </a:r>
            <a:r>
              <a:rPr lang="en-US" dirty="0" err="1" smtClean="0"/>
              <a:t>ppm</a:t>
            </a:r>
            <a:r>
              <a:rPr lang="en-US" dirty="0" smtClean="0"/>
              <a:t> of gluten.</a:t>
            </a:r>
          </a:p>
          <a:p>
            <a:pPr lvl="1"/>
            <a:r>
              <a:rPr lang="en-US" dirty="0" smtClean="0"/>
              <a:t>Any food product conforming to the stand may be labeled gluten free </a:t>
            </a:r>
            <a:r>
              <a:rPr lang="en-US" dirty="0" smtClean="0"/>
              <a:t>even if it is naturally gluten free.</a:t>
            </a:r>
          </a:p>
          <a:p>
            <a:pPr lvl="1"/>
            <a:r>
              <a:rPr lang="en-US" dirty="0" smtClean="0"/>
              <a:t>Manufactures do not have to label. It is voluntary.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Labels. </a:t>
            </a:r>
            <a:endParaRPr lang="en-US" dirty="0"/>
          </a:p>
        </p:txBody>
      </p:sp>
      <p:pic>
        <p:nvPicPr>
          <p:cNvPr id="4" name="Content Placeholder 3" descr="Fiber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4902" y="1600200"/>
            <a:ext cx="2874195" cy="452596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Gluten is used in may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Labels</a:t>
            </a:r>
          </a:p>
          <a:p>
            <a:r>
              <a:rPr lang="en-US" dirty="0" smtClean="0"/>
              <a:t>Know what names gluten goes by…</a:t>
            </a:r>
          </a:p>
          <a:p>
            <a:pPr lvl="1"/>
            <a:r>
              <a:rPr lang="en-US" dirty="0" smtClean="0"/>
              <a:t>It is not always obvious</a:t>
            </a:r>
          </a:p>
          <a:p>
            <a:pPr lvl="1"/>
            <a:r>
              <a:rPr lang="en-US" dirty="0" smtClean="0"/>
              <a:t>Gluten can be found in lost of different products you would not expect like </a:t>
            </a:r>
            <a:r>
              <a:rPr lang="en-US" dirty="0" err="1" smtClean="0"/>
              <a:t>twizzlers</a:t>
            </a:r>
            <a:r>
              <a:rPr lang="en-US" dirty="0" smtClean="0"/>
              <a:t>, tomato soup, mustards, </a:t>
            </a:r>
            <a:r>
              <a:rPr lang="en-US" dirty="0" err="1" smtClean="0"/>
              <a:t>soysauce</a:t>
            </a:r>
            <a:r>
              <a:rPr lang="en-US" dirty="0" smtClean="0"/>
              <a:t>, soups and stocks! </a:t>
            </a:r>
            <a:endParaRPr lang="en-US" dirty="0"/>
          </a:p>
        </p:txBody>
      </p:sp>
      <p:pic>
        <p:nvPicPr>
          <p:cNvPr id="2050" name="Picture 2" descr="C:\Users\Scott\AppData\Local\Microsoft\Windows\Temporary Internet Files\Content.IE5\J0IDYDPU\Grai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676400"/>
            <a:ext cx="1435608" cy="1386840"/>
          </a:xfrm>
          <a:prstGeom prst="rect">
            <a:avLst/>
          </a:prstGeom>
          <a:noFill/>
        </p:spPr>
      </p:pic>
      <p:pic>
        <p:nvPicPr>
          <p:cNvPr id="2052" name="Picture 4" descr="C:\Users\Scott\AppData\Local\Microsoft\Windows\Temporary Internet Files\Content.IE5\CP1VXMX3\endokrines-system-hormonsystem-gluten-bro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648200"/>
            <a:ext cx="1447800" cy="1117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for…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Wheat, oats, Barley, Triticale, Rye. Spelt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 known as…wheat starch, hydrolyzed wheat protein, wheat germ, malt, flour, semolina, bulgur, durum, </a:t>
            </a:r>
            <a:r>
              <a:rPr lang="en-US" dirty="0" err="1" smtClean="0"/>
              <a:t>frumento</a:t>
            </a:r>
            <a:r>
              <a:rPr lang="en-US" dirty="0" smtClean="0"/>
              <a:t>, graham, </a:t>
            </a:r>
            <a:r>
              <a:rPr lang="en-US" dirty="0" err="1" smtClean="0"/>
              <a:t>kamut</a:t>
            </a:r>
            <a:r>
              <a:rPr lang="en-US" dirty="0" smtClean="0"/>
              <a:t>, farina, einkorn, </a:t>
            </a:r>
            <a:r>
              <a:rPr lang="en-US" dirty="0" err="1" smtClean="0"/>
              <a:t>seitan</a:t>
            </a:r>
            <a:r>
              <a:rPr lang="en-US" dirty="0" smtClean="0"/>
              <a:t>. Couscous, </a:t>
            </a:r>
            <a:r>
              <a:rPr lang="en-US" dirty="0" err="1" smtClean="0"/>
              <a:t>matzah</a:t>
            </a:r>
            <a:r>
              <a:rPr lang="en-US" dirty="0" smtClean="0"/>
              <a:t> cake flour, modified vegetable starch…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Easy Rules</a:t>
            </a:r>
          </a:p>
          <a:p>
            <a:pPr lvl="1"/>
            <a:r>
              <a:rPr lang="en-US" dirty="0" smtClean="0"/>
              <a:t>Eat fresh whole foods</a:t>
            </a:r>
          </a:p>
          <a:p>
            <a:pPr lvl="2"/>
            <a:r>
              <a:rPr lang="en-US" dirty="0" smtClean="0"/>
              <a:t>Fresh vegetables and fruits are naturally gluten free</a:t>
            </a:r>
          </a:p>
          <a:p>
            <a:pPr lvl="2"/>
            <a:r>
              <a:rPr lang="en-US" dirty="0" smtClean="0"/>
              <a:t>Poultry, fish, beef, pork and seafood are naturally safe</a:t>
            </a:r>
          </a:p>
          <a:p>
            <a:pPr lvl="2"/>
            <a:r>
              <a:rPr lang="en-US" dirty="0" smtClean="0"/>
              <a:t>Avoid prepackaged foods when possible	</a:t>
            </a:r>
          </a:p>
          <a:p>
            <a:pPr lvl="1"/>
            <a:r>
              <a:rPr lang="en-US" dirty="0" smtClean="0"/>
              <a:t>Learn to cook!</a:t>
            </a:r>
          </a:p>
          <a:p>
            <a:pPr lvl="2"/>
            <a:r>
              <a:rPr lang="en-US" dirty="0" smtClean="0"/>
              <a:t>The best way to be safe is to make </a:t>
            </a:r>
          </a:p>
          <a:p>
            <a:pPr lvl="2"/>
            <a:r>
              <a:rPr lang="en-US" dirty="0" smtClean="0"/>
              <a:t>your own baked goods</a:t>
            </a:r>
          </a:p>
          <a:p>
            <a:pPr lvl="2"/>
            <a:r>
              <a:rPr lang="en-US" dirty="0" smtClean="0"/>
              <a:t>Make your own casseroles, lasagna, </a:t>
            </a:r>
          </a:p>
          <a:p>
            <a:pPr lvl="2"/>
            <a:r>
              <a:rPr lang="en-US" dirty="0" smtClean="0"/>
              <a:t>and other favorites!</a:t>
            </a:r>
          </a:p>
          <a:p>
            <a:pPr lvl="2">
              <a:buNone/>
            </a:pPr>
            <a:endParaRPr lang="en-US" dirty="0" smtClean="0"/>
          </a:p>
        </p:txBody>
      </p:sp>
      <p:pic>
        <p:nvPicPr>
          <p:cNvPr id="3075" name="Picture 3" descr="C:\Users\Scott\AppData\Local\Microsoft\Windows\Temporary Internet Files\Content.IE5\1X6JHS6J\cook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10000"/>
            <a:ext cx="1653758" cy="19293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Uniting Families around a healthy dinner table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 conclusion	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Your safest with whole fresh foods that are prepared in a safe manner. Grilled, sautéed, baked and broiled are safe; avoid deep fried unless you know it is a dedicated fryer. </a:t>
            </a:r>
          </a:p>
          <a:p>
            <a:endParaRPr lang="en-US" dirty="0" smtClean="0"/>
          </a:p>
          <a:p>
            <a:r>
              <a:rPr lang="en-US" dirty="0" smtClean="0"/>
              <a:t>Avoid prepackaged foods unless they have gluten free printed on the packaging. </a:t>
            </a:r>
          </a:p>
          <a:p>
            <a:endParaRPr lang="en-US" dirty="0" smtClean="0"/>
          </a:p>
          <a:p>
            <a:r>
              <a:rPr lang="en-US" dirty="0" smtClean="0"/>
              <a:t>Learn to cook. It can be a great family activity! Watch your own ingredients too. Gluten is hiding in places that you might not expect.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Living gluten free does not have to be overly costly, time consuming or challenging. 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Thank you for coming!</a:t>
            </a:r>
          </a:p>
          <a:p>
            <a:r>
              <a:rPr lang="en-US" dirty="0" smtClean="0"/>
              <a:t>Kathy Babbitt</a:t>
            </a:r>
          </a:p>
          <a:p>
            <a:r>
              <a:rPr lang="en-US" dirty="0" smtClean="0">
                <a:hlinkClick r:id="rId2"/>
              </a:rPr>
              <a:t>kathybabbitt@thebabbitts.net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www.thebabbitts.net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Kathy Babbitt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of BABBITTS, INC</a:t>
            </a:r>
            <a:r>
              <a:rPr lang="en-US" sz="2400" dirty="0" smtClean="0"/>
              <a:t>. </a:t>
            </a:r>
            <a:endParaRPr lang="en-US" dirty="0" smtClean="0"/>
          </a:p>
          <a:p>
            <a:r>
              <a:rPr lang="en-US" dirty="0" smtClean="0"/>
              <a:t>GIFT Program Helping people live gluten free</a:t>
            </a:r>
          </a:p>
          <a:p>
            <a:r>
              <a:rPr lang="en-US" dirty="0" smtClean="0"/>
              <a:t>Classical Chef</a:t>
            </a:r>
          </a:p>
          <a:p>
            <a:r>
              <a:rPr lang="en-US" dirty="0" smtClean="0"/>
              <a:t>Former Restaurant Owner and Manager</a:t>
            </a:r>
          </a:p>
          <a:p>
            <a:r>
              <a:rPr lang="en-US" dirty="0" smtClean="0"/>
              <a:t>Gluten Free 11 Years</a:t>
            </a:r>
            <a:endParaRPr lang="en-US" dirty="0"/>
          </a:p>
        </p:txBody>
      </p:sp>
      <p:pic>
        <p:nvPicPr>
          <p:cNvPr id="5" name="Picture 4" descr="picture for cha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786760" flipV="1">
            <a:off x="5943950" y="4430828"/>
            <a:ext cx="1339850" cy="127270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will discuss</a:t>
            </a:r>
          </a:p>
          <a:p>
            <a:pPr lvl="1"/>
            <a:r>
              <a:rPr lang="en-US" dirty="0" smtClean="0"/>
              <a:t>Safe foods</a:t>
            </a:r>
          </a:p>
          <a:p>
            <a:pPr lvl="1"/>
            <a:r>
              <a:rPr lang="en-US" dirty="0" smtClean="0"/>
              <a:t>Safe cooking</a:t>
            </a:r>
          </a:p>
          <a:p>
            <a:pPr lvl="1"/>
            <a:r>
              <a:rPr lang="en-US" dirty="0" smtClean="0"/>
              <a:t>Read labels</a:t>
            </a:r>
          </a:p>
          <a:p>
            <a:pPr lvl="1"/>
            <a:r>
              <a:rPr lang="en-US" dirty="0" smtClean="0"/>
              <a:t>Easy rules to follow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will give you a great start to getting your health back!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wisely</a:t>
            </a:r>
            <a:endParaRPr lang="en-US" dirty="0"/>
          </a:p>
        </p:txBody>
      </p:sp>
      <p:pic>
        <p:nvPicPr>
          <p:cNvPr id="2050" name="Picture 2" descr="C:\Users\Scott\AppData\Local\Microsoft\Windows\Temporary Internet Files\Content.IE5\J0IDYDPU\overview_of_indonesia_s_horticulture_sector_fruit_vegetables-40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0" y="2167731"/>
            <a:ext cx="5207000" cy="34756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Fruits and Vegetables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Fruits and </a:t>
            </a:r>
            <a:r>
              <a:rPr lang="en-US" dirty="0" smtClean="0"/>
              <a:t>vegetables and </a:t>
            </a:r>
            <a:r>
              <a:rPr lang="en-US" dirty="0" err="1" smtClean="0"/>
              <a:t>lagumes</a:t>
            </a:r>
            <a:r>
              <a:rPr lang="en-US" dirty="0" smtClean="0"/>
              <a:t> </a:t>
            </a:r>
            <a:r>
              <a:rPr lang="en-US" dirty="0" smtClean="0"/>
              <a:t>are naturally gluten free. </a:t>
            </a:r>
          </a:p>
          <a:p>
            <a:r>
              <a:rPr lang="en-US" dirty="0" smtClean="0"/>
              <a:t>Fresh whole varieties are better	</a:t>
            </a:r>
          </a:p>
          <a:p>
            <a:r>
              <a:rPr lang="en-US" dirty="0" smtClean="0"/>
              <a:t>Preparation is the potential problem. </a:t>
            </a:r>
          </a:p>
          <a:p>
            <a:pPr lvl="1"/>
            <a:r>
              <a:rPr lang="en-US" dirty="0" smtClean="0"/>
              <a:t>Avoid frying your vegetables, deep fried cauliflower is not a wise choice</a:t>
            </a:r>
          </a:p>
          <a:p>
            <a:pPr lvl="1"/>
            <a:r>
              <a:rPr lang="en-US" dirty="0" smtClean="0"/>
              <a:t>Avoid gravy and sauces unless you are sure they are gluten free. </a:t>
            </a:r>
          </a:p>
          <a:p>
            <a:pPr lvl="1">
              <a:buNone/>
            </a:pPr>
            <a:r>
              <a:rPr lang="en-US" dirty="0" smtClean="0"/>
              <a:t>Steamed, sautéed, micro waved, or raw are healthy choices. </a:t>
            </a:r>
          </a:p>
          <a:p>
            <a:pPr lvl="1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muscle meats, chicken, fish and shellfish are naturally gluten free!</a:t>
            </a:r>
            <a:endParaRPr lang="en-US" dirty="0"/>
          </a:p>
        </p:txBody>
      </p:sp>
      <p:pic>
        <p:nvPicPr>
          <p:cNvPr id="3075" name="Picture 3" descr="C:\Users\Scott\AppData\Local\Microsoft\Windows\Temporary Internet Files\Content.IE5\CP1VXMX3\anemi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505200"/>
            <a:ext cx="5172075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Naturally Gluten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whole muscle meats. There are some sausages that are gluten free on the market, but watch ingredients. </a:t>
            </a:r>
          </a:p>
          <a:p>
            <a:r>
              <a:rPr lang="en-US" dirty="0" smtClean="0"/>
              <a:t>Do not assume that frozen burger patties are gluten free, some have fillers that are wheat. </a:t>
            </a:r>
          </a:p>
          <a:p>
            <a:r>
              <a:rPr lang="en-US" dirty="0" smtClean="0"/>
              <a:t>Buy fresh when possible, not frozen. </a:t>
            </a:r>
          </a:p>
          <a:p>
            <a:r>
              <a:rPr lang="en-US" dirty="0" smtClean="0"/>
              <a:t>Choose cooking style that are healthy. A chicken tender is gluten free until it is battered.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 and Seafood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Fish and Seafood are naturally gluten free. The cooking can be the issue…</a:t>
            </a:r>
            <a:endParaRPr lang="en-US" dirty="0"/>
          </a:p>
        </p:txBody>
      </p:sp>
      <p:pic>
        <p:nvPicPr>
          <p:cNvPr id="4100" name="Picture 4" descr="C:\Users\Scott\AppData\Local\Microsoft\Windows\Temporary Internet Files\Content.IE5\7BM6RW5Y\640px-Pangasius_mea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14" y="3962400"/>
            <a:ext cx="3037389" cy="1504457"/>
          </a:xfrm>
          <a:prstGeom prst="rect">
            <a:avLst/>
          </a:prstGeom>
          <a:noFill/>
        </p:spPr>
      </p:pic>
      <p:pic>
        <p:nvPicPr>
          <p:cNvPr id="4101" name="Picture 5" descr="C:\Users\Scott\AppData\Local\Microsoft\Windows\Temporary Internet Files\Content.IE5\CP1VXMX3\Spicy_battered_fish_fillets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86200"/>
            <a:ext cx="2743200" cy="162749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Whole grains are very important to our diets.</a:t>
            </a:r>
          </a:p>
          <a:p>
            <a:r>
              <a:rPr lang="en-US" dirty="0" smtClean="0"/>
              <a:t>The USDA suggests that half of our grains are whole grains.</a:t>
            </a:r>
          </a:p>
          <a:p>
            <a:pPr lvl="1"/>
            <a:r>
              <a:rPr lang="en-US" dirty="0" smtClean="0"/>
              <a:t>Corn</a:t>
            </a:r>
          </a:p>
          <a:p>
            <a:pPr lvl="1"/>
            <a:r>
              <a:rPr lang="en-US" dirty="0" smtClean="0"/>
              <a:t>Quinoa</a:t>
            </a:r>
          </a:p>
          <a:p>
            <a:pPr lvl="1"/>
            <a:r>
              <a:rPr lang="en-US" dirty="0" smtClean="0"/>
              <a:t>Wheat</a:t>
            </a:r>
          </a:p>
          <a:p>
            <a:pPr lvl="1"/>
            <a:r>
              <a:rPr lang="en-US" dirty="0" smtClean="0"/>
              <a:t>Wild rice</a:t>
            </a:r>
          </a:p>
          <a:p>
            <a:pPr lvl="1"/>
            <a:r>
              <a:rPr lang="en-US" dirty="0" smtClean="0"/>
              <a:t>Cereals, popcorn</a:t>
            </a:r>
          </a:p>
          <a:p>
            <a:pPr lvl="1"/>
            <a:r>
              <a:rPr lang="en-US" dirty="0" smtClean="0"/>
              <a:t>Whole grain breads and pastas</a:t>
            </a:r>
          </a:p>
          <a:p>
            <a:pPr lvl="1"/>
            <a:endParaRPr lang="en-US" dirty="0"/>
          </a:p>
        </p:txBody>
      </p:sp>
      <p:pic>
        <p:nvPicPr>
          <p:cNvPr id="1027" name="Picture 3" descr="C:\Users\Scott\AppData\Local\Microsoft\Windows\Temporary Internet Files\Content.IE5\1X6JHS6J\Grai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819400"/>
            <a:ext cx="2718816" cy="262645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532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Shopping and gluten free</vt:lpstr>
      <vt:lpstr>Kathy Babbitt </vt:lpstr>
      <vt:lpstr>Where to start? </vt:lpstr>
      <vt:lpstr>Choose wisely</vt:lpstr>
      <vt:lpstr>Fruits and Vegetables</vt:lpstr>
      <vt:lpstr>Meats </vt:lpstr>
      <vt:lpstr>Naturally Gluten Free</vt:lpstr>
      <vt:lpstr>Fish and Seafood</vt:lpstr>
      <vt:lpstr>Whole Grains</vt:lpstr>
      <vt:lpstr>Grains and Gluten Free</vt:lpstr>
      <vt:lpstr>Gluten Grains</vt:lpstr>
      <vt:lpstr> On August 5, 2014 the FDA adopted a voluntary gluten free labeling policy. </vt:lpstr>
      <vt:lpstr>Read Labels. </vt:lpstr>
      <vt:lpstr>Gluten is used in may products</vt:lpstr>
      <vt:lpstr>Watch for…</vt:lpstr>
      <vt:lpstr>What do you do?</vt:lpstr>
      <vt:lpstr>Uniting Families around a healthy dinner table.</vt:lpstr>
      <vt:lpstr>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and gluten free</dc:title>
  <dc:creator>Scott</dc:creator>
  <cp:lastModifiedBy>Scott</cp:lastModifiedBy>
  <cp:revision>42</cp:revision>
  <dcterms:created xsi:type="dcterms:W3CDTF">2016-05-12T00:32:54Z</dcterms:created>
  <dcterms:modified xsi:type="dcterms:W3CDTF">2016-05-16T12:49:09Z</dcterms:modified>
</cp:coreProperties>
</file>