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71" r:id="rId3"/>
    <p:sldId id="273" r:id="rId4"/>
    <p:sldId id="275" r:id="rId5"/>
    <p:sldId id="276" r:id="rId6"/>
    <p:sldId id="281" r:id="rId7"/>
    <p:sldId id="280" r:id="rId8"/>
    <p:sldId id="279" r:id="rId9"/>
    <p:sldId id="277" r:id="rId10"/>
    <p:sldId id="278" r:id="rId11"/>
    <p:sldId id="257" r:id="rId12"/>
    <p:sldId id="290" r:id="rId13"/>
    <p:sldId id="291" r:id="rId14"/>
    <p:sldId id="292" r:id="rId15"/>
    <p:sldId id="282" r:id="rId16"/>
    <p:sldId id="284" r:id="rId17"/>
    <p:sldId id="283" r:id="rId18"/>
    <p:sldId id="285" r:id="rId19"/>
    <p:sldId id="258" r:id="rId20"/>
    <p:sldId id="259" r:id="rId21"/>
    <p:sldId id="286" r:id="rId22"/>
    <p:sldId id="287" r:id="rId23"/>
    <p:sldId id="260" r:id="rId24"/>
    <p:sldId id="289" r:id="rId25"/>
    <p:sldId id="261" r:id="rId26"/>
    <p:sldId id="262" r:id="rId27"/>
    <p:sldId id="263" r:id="rId28"/>
    <p:sldId id="264" r:id="rId29"/>
    <p:sldId id="265" r:id="rId30"/>
    <p:sldId id="266" r:id="rId31"/>
    <p:sldId id="267" r:id="rId32"/>
    <p:sldId id="268" r:id="rId33"/>
    <p:sldId id="269" r:id="rId34"/>
    <p:sldId id="272" r:id="rId35"/>
    <p:sldId id="27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0" autoAdjust="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4A266D-9E3C-4CA1-8FCA-8FBFE32CA15E}" type="datetimeFigureOut">
              <a:rPr lang="en-US" smtClean="0"/>
              <a:t>2/7/2017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BE4E585-42CF-4C47-8C39-24B2B7BDE3AF}" type="slidenum">
              <a:rPr lang="en-US" smtClean="0"/>
              <a:t>‹#›</a:t>
            </a:fld>
            <a:endParaRPr lang="en-US"/>
          </a:p>
        </p:txBody>
      </p:sp>
    </p:spTree>
    <p:extLst>
      <p:ext uri="{BB962C8B-B14F-4D97-AF65-F5344CB8AC3E}">
        <p14:creationId xmlns:p14="http://schemas.microsoft.com/office/powerpoint/2010/main" val="270409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A993519-7B9A-49E0-84BD-40A50B21A108}" type="datetimeFigureOut">
              <a:rPr lang="en-US" smtClean="0"/>
              <a:t>2/7/2017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D60D09F-BD61-4EFE-B100-1B37BE6C9636}" type="slidenum">
              <a:rPr lang="en-US" smtClean="0"/>
              <a:t>‹#›</a:t>
            </a:fld>
            <a:endParaRPr lang="en-US"/>
          </a:p>
        </p:txBody>
      </p:sp>
    </p:spTree>
    <p:extLst>
      <p:ext uri="{BB962C8B-B14F-4D97-AF65-F5344CB8AC3E}">
        <p14:creationId xmlns:p14="http://schemas.microsoft.com/office/powerpoint/2010/main" val="310102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alone? Make the full batch and then</a:t>
            </a:r>
            <a:r>
              <a:rPr lang="en-US" baseline="0" dirty="0" smtClean="0"/>
              <a:t> freeze the additional portions for later. You could cook one week and make enough for a month! For variety, cook during the month and save the leftovers… </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6</a:t>
            </a:fld>
            <a:endParaRPr lang="en-US"/>
          </a:p>
        </p:txBody>
      </p:sp>
    </p:spTree>
    <p:extLst>
      <p:ext uri="{BB962C8B-B14F-4D97-AF65-F5344CB8AC3E}">
        <p14:creationId xmlns:p14="http://schemas.microsoft.com/office/powerpoint/2010/main" val="39117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peanut butter</a:t>
            </a:r>
            <a:r>
              <a:rPr lang="en-US" baseline="0" dirty="0" smtClean="0"/>
              <a:t> story here.  Also introduce the shopping guides that I have for sale</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7</a:t>
            </a:fld>
            <a:endParaRPr lang="en-US"/>
          </a:p>
        </p:txBody>
      </p:sp>
    </p:spTree>
    <p:extLst>
      <p:ext uri="{BB962C8B-B14F-4D97-AF65-F5344CB8AC3E}">
        <p14:creationId xmlns:p14="http://schemas.microsoft.com/office/powerpoint/2010/main" val="66620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great for small families and those living alone. Make for 4 and freeze</a:t>
            </a:r>
            <a:r>
              <a:rPr lang="en-US" baseline="0" dirty="0" smtClean="0"/>
              <a:t> individually for dinners in the future.</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9</a:t>
            </a:fld>
            <a:endParaRPr lang="en-US"/>
          </a:p>
        </p:txBody>
      </p:sp>
    </p:spTree>
    <p:extLst>
      <p:ext uri="{BB962C8B-B14F-4D97-AF65-F5344CB8AC3E}">
        <p14:creationId xmlns:p14="http://schemas.microsoft.com/office/powerpoint/2010/main" val="423852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Shop the perimeter of the store. The produce department,</a:t>
            </a:r>
            <a:r>
              <a:rPr lang="en-US" baseline="0" dirty="0" smtClean="0"/>
              <a:t> dairy department, seafood and meat departments. Some exceptions like Sprouts and </a:t>
            </a:r>
            <a:r>
              <a:rPr lang="en-US" baseline="0" dirty="0" err="1" smtClean="0"/>
              <a:t>aldes</a:t>
            </a:r>
            <a:r>
              <a:rPr lang="en-US" baseline="0" dirty="0" smtClean="0"/>
              <a:t> that have the produce in the center of the store. The principles are the </a:t>
            </a:r>
            <a:r>
              <a:rPr lang="en-US" baseline="0" dirty="0" err="1" smtClean="0"/>
              <a:t>same.</a:t>
            </a:r>
            <a:r>
              <a:rPr lang="en-US" dirty="0" err="1" smtClean="0"/>
              <a:t>Natural</a:t>
            </a:r>
            <a:r>
              <a:rPr lang="en-US" dirty="0" smtClean="0"/>
              <a:t> </a:t>
            </a:r>
            <a:r>
              <a:rPr lang="en-US" dirty="0" smtClean="0"/>
              <a:t>whole foods are gluten free. Vegetables, fruits, nuts,</a:t>
            </a:r>
            <a:r>
              <a:rPr lang="en-US" baseline="0" dirty="0" smtClean="0"/>
              <a:t> whole muscle meats, fish and seafood and some whole grains are naturally gluten free</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11</a:t>
            </a:fld>
            <a:endParaRPr lang="en-US"/>
          </a:p>
        </p:txBody>
      </p:sp>
    </p:spTree>
    <p:extLst>
      <p:ext uri="{BB962C8B-B14F-4D97-AF65-F5344CB8AC3E}">
        <p14:creationId xmlns:p14="http://schemas.microsoft.com/office/powerpoint/2010/main" val="299221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get</a:t>
            </a:r>
            <a:r>
              <a:rPr lang="en-US" baseline="0" dirty="0" smtClean="0"/>
              <a:t> asked this a lot. Lets take a moment to do a brief overview…</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15</a:t>
            </a:fld>
            <a:endParaRPr lang="en-US"/>
          </a:p>
        </p:txBody>
      </p:sp>
    </p:spTree>
    <p:extLst>
      <p:ext uri="{BB962C8B-B14F-4D97-AF65-F5344CB8AC3E}">
        <p14:creationId xmlns:p14="http://schemas.microsoft.com/office/powerpoint/2010/main" val="263112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denominator</a:t>
            </a:r>
            <a:r>
              <a:rPr lang="en-US" baseline="0" dirty="0" smtClean="0"/>
              <a:t> </a:t>
            </a:r>
            <a:r>
              <a:rPr lang="en-US" baseline="0" dirty="0" smtClean="0"/>
              <a:t>in the clean 15 is that most have a skin that you do not eat… like the outer portion of the pineapple. That is a natural defense for the fruit but also, any pesticides used (because not organic) will be washed off before cutting/eating. </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18</a:t>
            </a:fld>
            <a:endParaRPr lang="en-US"/>
          </a:p>
        </p:txBody>
      </p:sp>
    </p:spTree>
    <p:extLst>
      <p:ext uri="{BB962C8B-B14F-4D97-AF65-F5344CB8AC3E}">
        <p14:creationId xmlns:p14="http://schemas.microsoft.com/office/powerpoint/2010/main" val="298911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Soybean meal is another feed that is given a negative</a:t>
            </a:r>
            <a:r>
              <a:rPr lang="en-US" baseline="0" dirty="0" smtClean="0"/>
              <a:t>  UFP value. The negative UFP value of soybean meal is caused by the large nitrogen release in the rumen with this feed because of the high solubility and high percentage of protein in soybean meal. Urea can replace the cost of beef cattle rations. In some experimental comparisons urea has reduced fee cost by 1 cent for each pound of beef gain or a total of $4 -$6 a steer. Urea has a protein value in a beef ration, but it does not furnish energy, vitamins or minerals. </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21</a:t>
            </a:fld>
            <a:endParaRPr lang="en-US"/>
          </a:p>
        </p:txBody>
      </p:sp>
    </p:spTree>
    <p:extLst>
      <p:ext uri="{BB962C8B-B14F-4D97-AF65-F5344CB8AC3E}">
        <p14:creationId xmlns:p14="http://schemas.microsoft.com/office/powerpoint/2010/main" val="122666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Warmer waters grow bacteria.</a:t>
            </a:r>
            <a:r>
              <a:rPr lang="en-US" baseline="0" dirty="0" smtClean="0"/>
              <a:t> Farm raised cold water fish like halibut, salmon, Cod, Orange </a:t>
            </a:r>
            <a:r>
              <a:rPr lang="en-US" baseline="0" dirty="0" err="1" smtClean="0"/>
              <a:t>Roughy</a:t>
            </a:r>
            <a:r>
              <a:rPr lang="en-US" baseline="0" dirty="0" smtClean="0"/>
              <a:t>. Tuna, herring, Mackerel, </a:t>
            </a:r>
            <a:r>
              <a:rPr lang="en-US" baseline="0" dirty="0" err="1" smtClean="0"/>
              <a:t>SardinesWarm</a:t>
            </a:r>
            <a:r>
              <a:rPr lang="en-US" baseline="0" dirty="0" smtClean="0"/>
              <a:t> water fish are </a:t>
            </a:r>
            <a:r>
              <a:rPr lang="en-US" baseline="0" dirty="0" err="1" smtClean="0"/>
              <a:t>talipia</a:t>
            </a:r>
            <a:r>
              <a:rPr lang="en-US" baseline="0" dirty="0" smtClean="0"/>
              <a:t>, large mouth bass, Crappie, Catfish, </a:t>
            </a:r>
            <a:endParaRPr lang="en-US" dirty="0"/>
          </a:p>
        </p:txBody>
      </p:sp>
      <p:sp>
        <p:nvSpPr>
          <p:cNvPr id="4" name="Slide Number Placeholder 3"/>
          <p:cNvSpPr>
            <a:spLocks noGrp="1"/>
          </p:cNvSpPr>
          <p:nvPr>
            <p:ph type="sldNum" sz="quarter" idx="10"/>
          </p:nvPr>
        </p:nvSpPr>
        <p:spPr/>
        <p:txBody>
          <a:bodyPr/>
          <a:lstStyle/>
          <a:p>
            <a:fld id="{6D60D09F-BD61-4EFE-B100-1B37BE6C9636}" type="slidenum">
              <a:rPr lang="en-US" smtClean="0"/>
              <a:t>24</a:t>
            </a:fld>
            <a:endParaRPr lang="en-US"/>
          </a:p>
        </p:txBody>
      </p:sp>
    </p:spTree>
    <p:extLst>
      <p:ext uri="{BB962C8B-B14F-4D97-AF65-F5344CB8AC3E}">
        <p14:creationId xmlns:p14="http://schemas.microsoft.com/office/powerpoint/2010/main" val="107744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1998751327"/>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A779E-61EE-4B39-B1B7-A7765658BA4F}"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413167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284003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197528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2425441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C1A779E-61EE-4B39-B1B7-A7765658BA4F}"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153353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C1A779E-61EE-4B39-B1B7-A7765658BA4F}"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295780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68958092"/>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106400074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61404661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A779E-61EE-4B39-B1B7-A7765658BA4F}"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3636937280"/>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1A779E-61EE-4B39-B1B7-A7765658BA4F}"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424188344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1A779E-61EE-4B39-B1B7-A7765658BA4F}"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2514149700"/>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1A779E-61EE-4B39-B1B7-A7765658BA4F}"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89971302"/>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C1A779E-61EE-4B39-B1B7-A7765658BA4F}"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332245590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A779E-61EE-4B39-B1B7-A7765658BA4F}"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4290515607"/>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A779E-61EE-4B39-B1B7-A7765658BA4F}"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3183724871"/>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C1A779E-61EE-4B39-B1B7-A7765658BA4F}" type="datetimeFigureOut">
              <a:rPr lang="en-US" smtClean="0"/>
              <a:pPr/>
              <a:t>2/7/2017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C788A3E-9557-4BA7-A879-36844E05BBF1}" type="slidenum">
              <a:rPr lang="en-US" smtClean="0"/>
              <a:pPr/>
              <a:t>‹#›</a:t>
            </a:fld>
            <a:endParaRPr lang="en-US"/>
          </a:p>
        </p:txBody>
      </p:sp>
    </p:spTree>
    <p:extLst>
      <p:ext uri="{BB962C8B-B14F-4D97-AF65-F5344CB8AC3E}">
        <p14:creationId xmlns:p14="http://schemas.microsoft.com/office/powerpoint/2010/main" val="1756325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wipe dir="r"/>
  </p:transition>
  <p:timing>
    <p:tnLst>
      <p:par>
        <p:cTn id="1" dur="indefinite" restart="never" nodeType="tmRoot"/>
      </p:par>
    </p:tnLst>
  </p:timing>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oosemyplate.gov/MyPlate-Daily-Checklist" TargetMode="External"/><Relationship Id="rId2" Type="http://schemas.openxmlformats.org/officeDocument/2006/relationships/hyperlink" Target="https://www.choosemyplate.gov/MyPlat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thebabbitts.net/" TargetMode="External"/><Relationship Id="rId2" Type="http://schemas.openxmlformats.org/officeDocument/2006/relationships/hyperlink" Target="mailto:kathybabbitt@thebabbitts.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ott\AppData\Local\Microsoft\Windows\Temporary Internet Files\Content.IE5\QJAUM8WR\220px-Faced_products_on_a_supermarket_shelf[1].jpg"/>
          <p:cNvPicPr>
            <a:picLocks noChangeAspect="1" noChangeArrowheads="1"/>
          </p:cNvPicPr>
          <p:nvPr/>
        </p:nvPicPr>
        <p:blipFill>
          <a:blip r:embed="rId2" cstate="print"/>
          <a:srcRect/>
          <a:stretch>
            <a:fillRect/>
          </a:stretch>
        </p:blipFill>
        <p:spPr bwMode="auto">
          <a:xfrm>
            <a:off x="5029200" y="1178753"/>
            <a:ext cx="2794000" cy="2095500"/>
          </a:xfrm>
          <a:prstGeom prst="ellipse">
            <a:avLst/>
          </a:prstGeom>
          <a:ln>
            <a:noFill/>
          </a:ln>
          <a:effectLst>
            <a:softEdge rad="112500"/>
          </a:effectLst>
        </p:spPr>
      </p:pic>
      <p:sp>
        <p:nvSpPr>
          <p:cNvPr id="2" name="Title 1"/>
          <p:cNvSpPr>
            <a:spLocks noGrp="1"/>
          </p:cNvSpPr>
          <p:nvPr>
            <p:ph type="ctrTitle"/>
          </p:nvPr>
        </p:nvSpPr>
        <p:spPr/>
        <p:txBody>
          <a:bodyPr/>
          <a:lstStyle/>
          <a:p>
            <a:r>
              <a:rPr lang="en-US" dirty="0" smtClean="0"/>
              <a:t>Gluten Free on a Budget</a:t>
            </a:r>
            <a:endParaRPr lang="en-US" dirty="0"/>
          </a:p>
        </p:txBody>
      </p:sp>
      <p:sp>
        <p:nvSpPr>
          <p:cNvPr id="3" name="Subtitle 2"/>
          <p:cNvSpPr>
            <a:spLocks noGrp="1"/>
          </p:cNvSpPr>
          <p:nvPr>
            <p:ph type="subTitle" idx="1"/>
          </p:nvPr>
        </p:nvSpPr>
        <p:spPr/>
        <p:txBody>
          <a:bodyPr>
            <a:normAutofit/>
          </a:bodyPr>
          <a:lstStyle/>
          <a:p>
            <a:r>
              <a:rPr lang="en-US" dirty="0" smtClean="0"/>
              <a:t>Controlling costs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78753"/>
            <a:ext cx="2794000" cy="209550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Shopping GF </a:t>
            </a:r>
            <a:endParaRPr lang="en-US" dirty="0"/>
          </a:p>
        </p:txBody>
      </p:sp>
      <p:sp>
        <p:nvSpPr>
          <p:cNvPr id="5" name="Subtitle 4"/>
          <p:cNvSpPr>
            <a:spLocks noGrp="1"/>
          </p:cNvSpPr>
          <p:nvPr>
            <p:ph type="subTitle" idx="1"/>
          </p:nvPr>
        </p:nvSpPr>
        <p:spPr/>
        <p:txBody>
          <a:bodyPr/>
          <a:lstStyle/>
          <a:p>
            <a:r>
              <a:rPr lang="en-US" dirty="0" smtClean="0"/>
              <a:t>Choose naturally gluten free foods</a:t>
            </a:r>
            <a:endParaRPr lang="en-US" dirty="0"/>
          </a:p>
        </p:txBody>
      </p:sp>
    </p:spTree>
    <p:extLst>
      <p:ext uri="{BB962C8B-B14F-4D97-AF65-F5344CB8AC3E}">
        <p14:creationId xmlns:p14="http://schemas.microsoft.com/office/powerpoint/2010/main" val="283331209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t>
            </a:r>
            <a:r>
              <a:rPr lang="en-US" dirty="0" smtClean="0"/>
              <a:t>wisely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012" y="2559050"/>
            <a:ext cx="5080000" cy="3390900"/>
          </a:xfr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My Plate</a:t>
            </a:r>
            <a:endParaRPr lang="en-US" dirty="0"/>
          </a:p>
        </p:txBody>
      </p:sp>
      <p:sp>
        <p:nvSpPr>
          <p:cNvPr id="3" name="Content Placeholder 2"/>
          <p:cNvSpPr>
            <a:spLocks noGrp="1"/>
          </p:cNvSpPr>
          <p:nvPr>
            <p:ph idx="1"/>
          </p:nvPr>
        </p:nvSpPr>
        <p:spPr/>
        <p:txBody>
          <a:bodyPr/>
          <a:lstStyle/>
          <a:p>
            <a:r>
              <a:rPr lang="en-US" dirty="0" smtClean="0"/>
              <a:t>Government website for healthy eating and lifestyle</a:t>
            </a:r>
          </a:p>
          <a:p>
            <a:pPr lvl="1"/>
            <a:r>
              <a:rPr lang="en-US" dirty="0">
                <a:hlinkClick r:id="rId2"/>
              </a:rPr>
              <a:t>https://</a:t>
            </a:r>
            <a:r>
              <a:rPr lang="en-US" dirty="0" smtClean="0">
                <a:hlinkClick r:id="rId2"/>
              </a:rPr>
              <a:t>www.choosemyplate.gov/MyPlate</a:t>
            </a:r>
            <a:endParaRPr lang="en-US" dirty="0" smtClean="0"/>
          </a:p>
          <a:p>
            <a:pPr lvl="1"/>
            <a:r>
              <a:rPr lang="en-US" dirty="0">
                <a:hlinkClick r:id="rId3"/>
              </a:rPr>
              <a:t>https://</a:t>
            </a:r>
            <a:r>
              <a:rPr lang="en-US" dirty="0" smtClean="0">
                <a:hlinkClick r:id="rId3"/>
              </a:rPr>
              <a:t>www.choosemyplate.gov/MyPlate-Daily-Checklist</a:t>
            </a:r>
            <a:endParaRPr lang="en-US" dirty="0" smtClean="0"/>
          </a:p>
          <a:p>
            <a:pPr lvl="1"/>
            <a:endParaRPr lang="en-US" dirty="0"/>
          </a:p>
          <a:p>
            <a:pPr marL="345186" indent="-285750"/>
            <a:r>
              <a:rPr lang="en-US" dirty="0" smtClean="0"/>
              <a:t>My Fitness Pal</a:t>
            </a:r>
          </a:p>
          <a:p>
            <a:pPr marL="345186" indent="-285750"/>
            <a:r>
              <a:rPr lang="en-US" dirty="0" smtClean="0"/>
              <a:t>Fitness </a:t>
            </a:r>
            <a:r>
              <a:rPr lang="en-US" dirty="0" smtClean="0"/>
              <a:t>Tracker </a:t>
            </a:r>
            <a:r>
              <a:rPr lang="en-US" dirty="0" smtClean="0"/>
              <a:t>Aps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242" y="3810000"/>
            <a:ext cx="2057400" cy="1905000"/>
          </a:xfrm>
          <a:prstGeom prst="rect">
            <a:avLst/>
          </a:prstGeom>
        </p:spPr>
      </p:pic>
    </p:spTree>
    <p:extLst>
      <p:ext uri="{BB962C8B-B14F-4D97-AF65-F5344CB8AC3E}">
        <p14:creationId xmlns:p14="http://schemas.microsoft.com/office/powerpoint/2010/main" val="13777315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Eating Healthy &amp; Eating Gluten Free can be one in the same</a:t>
            </a:r>
            <a:endParaRPr lang="en-US" dirty="0"/>
          </a:p>
        </p:txBody>
      </p:sp>
      <p:sp>
        <p:nvSpPr>
          <p:cNvPr id="3" name="Content Placeholder 2"/>
          <p:cNvSpPr>
            <a:spLocks noGrp="1"/>
          </p:cNvSpPr>
          <p:nvPr>
            <p:ph idx="1"/>
          </p:nvPr>
        </p:nvSpPr>
        <p:spPr/>
        <p:txBody>
          <a:bodyPr>
            <a:normAutofit/>
          </a:bodyPr>
          <a:lstStyle/>
          <a:p>
            <a:r>
              <a:rPr lang="en-US" dirty="0" smtClean="0"/>
              <a:t>Eating healthy is increasing fresh fruits, vegetables, Grains (GF), Fish and seafood (as long as not allergic) and eating lean meats.</a:t>
            </a:r>
          </a:p>
          <a:p>
            <a:r>
              <a:rPr lang="en-US" dirty="0" smtClean="0"/>
              <a:t>All of those are naturally Gluten Free. </a:t>
            </a:r>
          </a:p>
        </p:txBody>
      </p:sp>
    </p:spTree>
    <p:extLst>
      <p:ext uri="{BB962C8B-B14F-4D97-AF65-F5344CB8AC3E}">
        <p14:creationId xmlns:p14="http://schemas.microsoft.com/office/powerpoint/2010/main" val="163413614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heathy anyways…</a:t>
            </a:r>
            <a:endParaRPr lang="en-US" dirty="0"/>
          </a:p>
        </p:txBody>
      </p:sp>
      <p:sp>
        <p:nvSpPr>
          <p:cNvPr id="3" name="Content Placeholder 2"/>
          <p:cNvSpPr>
            <a:spLocks noGrp="1"/>
          </p:cNvSpPr>
          <p:nvPr>
            <p:ph idx="1"/>
          </p:nvPr>
        </p:nvSpPr>
        <p:spPr/>
        <p:txBody>
          <a:bodyPr/>
          <a:lstStyle/>
          <a:p>
            <a:r>
              <a:rPr lang="en-US" dirty="0"/>
              <a:t>Not heathy… cakes, cookies, candies, battered deep fried foods, lunch meats, cheese food products, full fat mayonnaise (sandwiches)…</a:t>
            </a:r>
          </a:p>
          <a:p>
            <a:r>
              <a:rPr lang="en-US" dirty="0"/>
              <a:t>Gluten Free breads and cookies have more calories and a higher glycemic </a:t>
            </a:r>
            <a:r>
              <a:rPr lang="en-US" dirty="0" smtClean="0"/>
              <a:t>index than the glutinous ones! </a:t>
            </a:r>
            <a:endParaRPr lang="en-US" dirty="0"/>
          </a:p>
          <a:p>
            <a:r>
              <a:rPr lang="en-US" dirty="0"/>
              <a:t>Skip or limit </a:t>
            </a:r>
            <a:r>
              <a:rPr lang="en-US" dirty="0" smtClean="0"/>
              <a:t>those foods</a:t>
            </a:r>
          </a:p>
          <a:p>
            <a:pPr marL="0" indent="0">
              <a:buNone/>
            </a:pPr>
            <a:r>
              <a:rPr lang="en-US" dirty="0" smtClean="0"/>
              <a:t>    </a:t>
            </a:r>
            <a:r>
              <a:rPr lang="en-US" dirty="0" smtClean="0"/>
              <a:t> </a:t>
            </a:r>
            <a:r>
              <a:rPr lang="en-US" dirty="0"/>
              <a:t>and you will </a:t>
            </a:r>
            <a:r>
              <a:rPr lang="en-US" dirty="0" smtClean="0"/>
              <a:t>	be on </a:t>
            </a:r>
            <a:r>
              <a:rPr lang="en-US" dirty="0"/>
              <a:t>your way </a:t>
            </a:r>
            <a:endParaRPr lang="en-US" dirty="0" smtClean="0"/>
          </a:p>
          <a:p>
            <a:pPr marL="0" indent="0">
              <a:buNone/>
            </a:pPr>
            <a:r>
              <a:rPr lang="en-US" dirty="0"/>
              <a:t> </a:t>
            </a:r>
            <a:r>
              <a:rPr lang="en-US" dirty="0" smtClean="0"/>
              <a:t>    </a:t>
            </a:r>
            <a:r>
              <a:rPr lang="en-US" dirty="0" smtClean="0"/>
              <a:t>to </a:t>
            </a:r>
            <a:r>
              <a:rPr lang="en-US" dirty="0"/>
              <a:t>better </a:t>
            </a:r>
            <a:r>
              <a:rPr lang="en-US" dirty="0" smtClean="0"/>
              <a:t>health.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0612" y="4038600"/>
            <a:ext cx="2103343" cy="1577507"/>
          </a:xfrm>
          <a:prstGeom prst="rect">
            <a:avLst/>
          </a:prstGeom>
        </p:spPr>
      </p:pic>
    </p:spTree>
    <p:extLst>
      <p:ext uri="{BB962C8B-B14F-4D97-AF65-F5344CB8AC3E}">
        <p14:creationId xmlns:p14="http://schemas.microsoft.com/office/powerpoint/2010/main" val="217728711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vs </a:t>
            </a:r>
            <a:r>
              <a:rPr lang="en-US" dirty="0" smtClean="0"/>
              <a:t>Non </a:t>
            </a:r>
            <a:r>
              <a:rPr lang="en-US" dirty="0"/>
              <a:t>O</a:t>
            </a:r>
            <a:r>
              <a:rPr lang="en-US" dirty="0" smtClean="0"/>
              <a:t>rganic</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a very personal choice</a:t>
            </a:r>
          </a:p>
          <a:p>
            <a:r>
              <a:rPr lang="en-US" dirty="0" smtClean="0"/>
              <a:t>Economically difficult</a:t>
            </a:r>
          </a:p>
          <a:p>
            <a:r>
              <a:rPr lang="en-US" dirty="0" smtClean="0"/>
              <a:t>What to choose when you cannot afford only organic</a:t>
            </a:r>
          </a:p>
          <a:p>
            <a:pPr lvl="1"/>
            <a:r>
              <a:rPr lang="en-US" dirty="0" smtClean="0"/>
              <a:t>The dirty dozen</a:t>
            </a:r>
          </a:p>
          <a:p>
            <a:pPr lvl="1"/>
            <a:r>
              <a:rPr lang="en-US" dirty="0" smtClean="0"/>
              <a:t>The clean fifteen</a:t>
            </a:r>
          </a:p>
          <a:p>
            <a:r>
              <a:rPr lang="en-US" dirty="0" smtClean="0"/>
              <a:t>Meats</a:t>
            </a:r>
          </a:p>
          <a:p>
            <a:r>
              <a:rPr lang="en-US" dirty="0" smtClean="0"/>
              <a:t>Fish and seafood</a:t>
            </a:r>
          </a:p>
          <a:p>
            <a:pPr lvl="1"/>
            <a:r>
              <a:rPr lang="en-US" dirty="0" smtClean="0"/>
              <a:t>Wild caught</a:t>
            </a:r>
          </a:p>
          <a:p>
            <a:pPr lvl="1"/>
            <a:r>
              <a:rPr lang="en-US" dirty="0" smtClean="0"/>
              <a:t>Cold waters</a:t>
            </a:r>
            <a:endParaRPr lang="en-US" dirty="0"/>
          </a:p>
        </p:txBody>
      </p:sp>
    </p:spTree>
    <p:extLst>
      <p:ext uri="{BB962C8B-B14F-4D97-AF65-F5344CB8AC3E}">
        <p14:creationId xmlns:p14="http://schemas.microsoft.com/office/powerpoint/2010/main" val="3510676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Dirty Dozen</a:t>
            </a:r>
            <a:endParaRPr lang="en-US" dirty="0"/>
          </a:p>
        </p:txBody>
      </p:sp>
      <p:sp>
        <p:nvSpPr>
          <p:cNvPr id="6" name="Content Placeholder 5"/>
          <p:cNvSpPr>
            <a:spLocks noGrp="1"/>
          </p:cNvSpPr>
          <p:nvPr>
            <p:ph sz="half" idx="2"/>
          </p:nvPr>
        </p:nvSpPr>
        <p:spPr>
          <a:xfrm>
            <a:off x="866440" y="2743200"/>
            <a:ext cx="3636980" cy="2771311"/>
          </a:xfrm>
        </p:spPr>
        <p:txBody>
          <a:bodyPr>
            <a:normAutofit lnSpcReduction="10000"/>
          </a:bodyPr>
          <a:lstStyle/>
          <a:p>
            <a:r>
              <a:rPr lang="en-US" dirty="0" smtClean="0"/>
              <a:t>Strawberries</a:t>
            </a:r>
            <a:endParaRPr lang="en-US" dirty="0"/>
          </a:p>
          <a:p>
            <a:r>
              <a:rPr lang="en-US" dirty="0"/>
              <a:t>Apples</a:t>
            </a:r>
          </a:p>
          <a:p>
            <a:r>
              <a:rPr lang="en-US" dirty="0"/>
              <a:t>Nectarines</a:t>
            </a:r>
          </a:p>
          <a:p>
            <a:r>
              <a:rPr lang="en-US" dirty="0"/>
              <a:t>Peaches</a:t>
            </a:r>
          </a:p>
          <a:p>
            <a:r>
              <a:rPr lang="en-US" dirty="0"/>
              <a:t>Celery</a:t>
            </a:r>
          </a:p>
          <a:p>
            <a:r>
              <a:rPr lang="en-US" dirty="0"/>
              <a:t>Grapes</a:t>
            </a:r>
          </a:p>
          <a:p>
            <a:r>
              <a:rPr lang="en-US" dirty="0" smtClean="0"/>
              <a:t>Cherries</a:t>
            </a:r>
            <a:endParaRPr lang="en-US" dirty="0"/>
          </a:p>
        </p:txBody>
      </p:sp>
      <p:sp>
        <p:nvSpPr>
          <p:cNvPr id="10" name="Content Placeholder 9"/>
          <p:cNvSpPr>
            <a:spLocks noGrp="1"/>
          </p:cNvSpPr>
          <p:nvPr>
            <p:ph sz="quarter" idx="4"/>
          </p:nvPr>
        </p:nvSpPr>
        <p:spPr>
          <a:xfrm>
            <a:off x="4648200" y="2743200"/>
            <a:ext cx="3636980" cy="2773967"/>
          </a:xfrm>
        </p:spPr>
        <p:txBody>
          <a:bodyPr/>
          <a:lstStyle/>
          <a:p>
            <a:r>
              <a:rPr lang="en-US" dirty="0"/>
              <a:t>Spinach</a:t>
            </a:r>
          </a:p>
          <a:p>
            <a:r>
              <a:rPr lang="en-US" dirty="0"/>
              <a:t>Tomatoes</a:t>
            </a:r>
          </a:p>
          <a:p>
            <a:r>
              <a:rPr lang="en-US" dirty="0"/>
              <a:t>Sweet bell peppers</a:t>
            </a:r>
          </a:p>
          <a:p>
            <a:r>
              <a:rPr lang="en-US" dirty="0"/>
              <a:t>Cherry Tomatoes</a:t>
            </a:r>
          </a:p>
          <a:p>
            <a:r>
              <a:rPr lang="en-US" dirty="0"/>
              <a:t>Cucumbers</a:t>
            </a:r>
          </a:p>
          <a:p>
            <a:r>
              <a:rPr lang="en-US" dirty="0"/>
              <a:t>Hot Peppers</a:t>
            </a:r>
          </a:p>
          <a:p>
            <a:endParaRPr lang="en-US" dirty="0"/>
          </a:p>
        </p:txBody>
      </p:sp>
      <p:sp>
        <p:nvSpPr>
          <p:cNvPr id="2" name="TextBox 1"/>
          <p:cNvSpPr txBox="1"/>
          <p:nvPr/>
        </p:nvSpPr>
        <p:spPr>
          <a:xfrm>
            <a:off x="866440" y="6019800"/>
            <a:ext cx="6345260" cy="369332"/>
          </a:xfrm>
          <a:prstGeom prst="rect">
            <a:avLst/>
          </a:prstGeom>
          <a:noFill/>
        </p:spPr>
        <p:txBody>
          <a:bodyPr wrap="square" rtlCol="0">
            <a:spAutoFit/>
          </a:bodyPr>
          <a:lstStyle/>
          <a:p>
            <a:r>
              <a:rPr lang="en-US" dirty="0" smtClean="0"/>
              <a:t>From EWG’s shoppers guide to pesticides in produce</a:t>
            </a:r>
            <a:endParaRPr lang="en-US" dirty="0"/>
          </a:p>
        </p:txBody>
      </p:sp>
    </p:spTree>
    <p:extLst>
      <p:ext uri="{BB962C8B-B14F-4D97-AF65-F5344CB8AC3E}">
        <p14:creationId xmlns:p14="http://schemas.microsoft.com/office/powerpoint/2010/main" val="230414890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Fifteen</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Avocados</a:t>
            </a:r>
          </a:p>
          <a:p>
            <a:pPr marL="0" indent="0">
              <a:buNone/>
            </a:pPr>
            <a:r>
              <a:rPr lang="en-US" dirty="0" smtClean="0"/>
              <a:t>Sweet corn</a:t>
            </a:r>
          </a:p>
          <a:p>
            <a:pPr marL="0" indent="0">
              <a:buNone/>
            </a:pPr>
            <a:r>
              <a:rPr lang="en-US" dirty="0" smtClean="0"/>
              <a:t>Pineapple</a:t>
            </a:r>
          </a:p>
          <a:p>
            <a:pPr marL="0" indent="0">
              <a:buNone/>
            </a:pPr>
            <a:r>
              <a:rPr lang="en-US" dirty="0" smtClean="0"/>
              <a:t>Cabbage</a:t>
            </a:r>
          </a:p>
          <a:p>
            <a:pPr marL="0" indent="0">
              <a:buNone/>
            </a:pPr>
            <a:r>
              <a:rPr lang="en-US" dirty="0" smtClean="0"/>
              <a:t>Sweet Peas (frozen)</a:t>
            </a:r>
          </a:p>
          <a:p>
            <a:pPr marL="0" indent="0">
              <a:buNone/>
            </a:pPr>
            <a:r>
              <a:rPr lang="en-US" dirty="0" smtClean="0"/>
              <a:t>Onions</a:t>
            </a:r>
          </a:p>
          <a:p>
            <a:pPr marL="0" indent="0">
              <a:buNone/>
            </a:pPr>
            <a:r>
              <a:rPr lang="en-US" dirty="0" smtClean="0"/>
              <a:t>Asparagus</a:t>
            </a:r>
          </a:p>
          <a:p>
            <a:pPr marL="0" indent="0">
              <a:buNone/>
            </a:pPr>
            <a:r>
              <a:rPr lang="en-US" dirty="0" smtClean="0"/>
              <a:t>Mangos</a:t>
            </a:r>
          </a:p>
          <a:p>
            <a:pPr marL="0" indent="0">
              <a:buNone/>
            </a:pP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Papayas</a:t>
            </a:r>
            <a:endParaRPr lang="en-US" dirty="0"/>
          </a:p>
          <a:p>
            <a:pPr marL="0" indent="0">
              <a:buNone/>
            </a:pPr>
            <a:r>
              <a:rPr lang="en-US" dirty="0"/>
              <a:t>Kiwi</a:t>
            </a:r>
          </a:p>
          <a:p>
            <a:pPr marL="0" indent="0">
              <a:buNone/>
            </a:pPr>
            <a:r>
              <a:rPr lang="en-US" dirty="0"/>
              <a:t>Eggplant</a:t>
            </a:r>
          </a:p>
          <a:p>
            <a:pPr marL="0" indent="0">
              <a:buNone/>
            </a:pPr>
            <a:r>
              <a:rPr lang="en-US" dirty="0"/>
              <a:t>Honeydew Melon</a:t>
            </a:r>
          </a:p>
          <a:p>
            <a:pPr marL="0" indent="0">
              <a:buNone/>
            </a:pPr>
            <a:r>
              <a:rPr lang="en-US" dirty="0"/>
              <a:t>Grapefruit</a:t>
            </a:r>
          </a:p>
          <a:p>
            <a:pPr marL="0" indent="0">
              <a:buNone/>
            </a:pPr>
            <a:r>
              <a:rPr lang="en-US" dirty="0"/>
              <a:t>Cantaloupe</a:t>
            </a:r>
          </a:p>
          <a:p>
            <a:pPr marL="0" indent="0">
              <a:buNone/>
            </a:pPr>
            <a:r>
              <a:rPr lang="en-US" dirty="0"/>
              <a:t>Cauliflower	</a:t>
            </a:r>
          </a:p>
          <a:p>
            <a:endParaRPr lang="en-US" dirty="0"/>
          </a:p>
        </p:txBody>
      </p:sp>
    </p:spTree>
    <p:extLst>
      <p:ext uri="{BB962C8B-B14F-4D97-AF65-F5344CB8AC3E}">
        <p14:creationId xmlns:p14="http://schemas.microsoft.com/office/powerpoint/2010/main" val="231510924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Cauliflower</a:t>
            </a:r>
            <a:endParaRPr lang="en-US" dirty="0"/>
          </a:p>
        </p:txBody>
      </p:sp>
      <p:sp>
        <p:nvSpPr>
          <p:cNvPr id="7" name="Content Placeholder 6"/>
          <p:cNvSpPr>
            <a:spLocks noGrp="1"/>
          </p:cNvSpPr>
          <p:nvPr>
            <p:ph sz="half" idx="1"/>
          </p:nvPr>
        </p:nvSpPr>
        <p:spPr/>
        <p:txBody>
          <a:bodyPr/>
          <a:lstStyle/>
          <a:p>
            <a:r>
              <a:rPr lang="en-US" dirty="0" smtClean="0"/>
              <a:t>Growing</a:t>
            </a:r>
            <a:endParaRPr lang="en-US" dirty="0"/>
          </a:p>
        </p:txBody>
      </p:sp>
      <p:sp>
        <p:nvSpPr>
          <p:cNvPr id="8" name="Content Placeholder 7"/>
          <p:cNvSpPr>
            <a:spLocks noGrp="1"/>
          </p:cNvSpPr>
          <p:nvPr>
            <p:ph sz="half" idx="2"/>
          </p:nvPr>
        </p:nvSpPr>
        <p:spPr/>
        <p:txBody>
          <a:bodyPr/>
          <a:lstStyle/>
          <a:p>
            <a:r>
              <a:rPr lang="en-US" dirty="0" smtClean="0"/>
              <a:t>Ripe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25" y="3282950"/>
            <a:ext cx="3082248" cy="1822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806" y="3282950"/>
            <a:ext cx="3048462" cy="1822450"/>
          </a:xfrm>
          <a:prstGeom prst="rect">
            <a:avLst/>
          </a:prstGeom>
        </p:spPr>
      </p:pic>
    </p:spTree>
    <p:extLst>
      <p:ext uri="{BB962C8B-B14F-4D97-AF65-F5344CB8AC3E}">
        <p14:creationId xmlns:p14="http://schemas.microsoft.com/office/powerpoint/2010/main" val="289517440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 and Vegetables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Fruits, vegetables </a:t>
            </a:r>
            <a:r>
              <a:rPr lang="en-US" dirty="0" smtClean="0"/>
              <a:t>and legumes are naturally gluten free. </a:t>
            </a:r>
          </a:p>
          <a:p>
            <a:r>
              <a:rPr lang="en-US" dirty="0" smtClean="0"/>
              <a:t>Fresh whole varieties are better	</a:t>
            </a:r>
          </a:p>
          <a:p>
            <a:r>
              <a:rPr lang="en-US" dirty="0" smtClean="0"/>
              <a:t>Preparation is the potential problem. </a:t>
            </a:r>
          </a:p>
          <a:p>
            <a:pPr lvl="1"/>
            <a:r>
              <a:rPr lang="en-US" dirty="0" smtClean="0"/>
              <a:t>Avoid frying your vegetables, deep fried cauliflower is not a wise choice</a:t>
            </a:r>
          </a:p>
          <a:p>
            <a:pPr lvl="1"/>
            <a:r>
              <a:rPr lang="en-US" dirty="0" smtClean="0"/>
              <a:t>Avoid gravy and sauces unless you are sure they are gluten free. </a:t>
            </a:r>
          </a:p>
          <a:p>
            <a:pPr lvl="1">
              <a:buNone/>
            </a:pPr>
            <a:endParaRPr lang="en-US" dirty="0" smtClean="0"/>
          </a:p>
          <a:p>
            <a:pPr lvl="1">
              <a:buNone/>
            </a:pPr>
            <a:r>
              <a:rPr lang="en-US" dirty="0" smtClean="0"/>
              <a:t>Steamed</a:t>
            </a:r>
            <a:r>
              <a:rPr lang="en-US" dirty="0" smtClean="0"/>
              <a:t>, sautéed, </a:t>
            </a:r>
            <a:r>
              <a:rPr lang="en-US" dirty="0" smtClean="0"/>
              <a:t>microwaved</a:t>
            </a:r>
            <a:r>
              <a:rPr lang="en-US" dirty="0" smtClean="0"/>
              <a:t>, or raw are </a:t>
            </a:r>
            <a:r>
              <a:rPr lang="en-US" dirty="0" smtClean="0"/>
              <a:t>healthy</a:t>
            </a:r>
          </a:p>
          <a:p>
            <a:pPr lvl="1">
              <a:buNone/>
            </a:pPr>
            <a:r>
              <a:rPr lang="en-US" dirty="0" smtClean="0"/>
              <a:t>choices</a:t>
            </a:r>
            <a:r>
              <a:rPr lang="en-US" dirty="0" smtClean="0"/>
              <a:t>. </a:t>
            </a:r>
          </a:p>
          <a:p>
            <a:pPr lvl="1">
              <a:buNone/>
            </a:pPr>
            <a:r>
              <a:rPr lang="en-US" dirty="0"/>
              <a:t>	</a:t>
            </a:r>
            <a:endParaRPr lang="en-US"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Kathy Babbitt	</a:t>
            </a:r>
            <a:endParaRPr lang="en-US" dirty="0"/>
          </a:p>
        </p:txBody>
      </p:sp>
      <p:sp>
        <p:nvSpPr>
          <p:cNvPr id="3" name="Content Placeholder 2"/>
          <p:cNvSpPr>
            <a:spLocks noGrp="1"/>
          </p:cNvSpPr>
          <p:nvPr>
            <p:ph idx="1"/>
          </p:nvPr>
        </p:nvSpPr>
        <p:spPr/>
        <p:txBody>
          <a:bodyPr/>
          <a:lstStyle/>
          <a:p>
            <a:r>
              <a:rPr lang="en-US" dirty="0" smtClean="0"/>
              <a:t>President of BABBITTS, INC</a:t>
            </a:r>
            <a:r>
              <a:rPr lang="en-US" sz="2400" dirty="0" smtClean="0"/>
              <a:t>. </a:t>
            </a:r>
          </a:p>
          <a:p>
            <a:r>
              <a:rPr lang="en-US" dirty="0" smtClean="0"/>
              <a:t>Author Loving Living Gluten Free</a:t>
            </a:r>
          </a:p>
          <a:p>
            <a:r>
              <a:rPr lang="en-US" dirty="0" smtClean="0"/>
              <a:t>GIFT Program Helping people live gluten free</a:t>
            </a:r>
          </a:p>
          <a:p>
            <a:r>
              <a:rPr lang="en-US" dirty="0" smtClean="0"/>
              <a:t>Classical Chef</a:t>
            </a:r>
          </a:p>
          <a:p>
            <a:r>
              <a:rPr lang="en-US" dirty="0" smtClean="0"/>
              <a:t>Former Restaurant Owner and Manager</a:t>
            </a:r>
          </a:p>
          <a:p>
            <a:r>
              <a:rPr lang="en-US" dirty="0" smtClean="0"/>
              <a:t>Gluten Free 11 Years</a:t>
            </a: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Meats </a:t>
            </a:r>
            <a:endParaRPr lang="en-US" dirty="0"/>
          </a:p>
        </p:txBody>
      </p:sp>
      <p:sp>
        <p:nvSpPr>
          <p:cNvPr id="3" name="Content Placeholder 2"/>
          <p:cNvSpPr>
            <a:spLocks noGrp="1"/>
          </p:cNvSpPr>
          <p:nvPr>
            <p:ph idx="1"/>
          </p:nvPr>
        </p:nvSpPr>
        <p:spPr/>
        <p:txBody>
          <a:bodyPr/>
          <a:lstStyle/>
          <a:p>
            <a:r>
              <a:rPr lang="en-US" dirty="0" smtClean="0"/>
              <a:t>Whole muscle meats, chicken, fish and shellfish are naturally gluten free!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424518"/>
            <a:ext cx="5172075" cy="2595282"/>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Meat</a:t>
            </a:r>
            <a:br>
              <a:rPr lang="en-US" dirty="0" smtClean="0"/>
            </a:br>
            <a:r>
              <a:rPr lang="en-US" sz="1400" dirty="0" smtClean="0"/>
              <a:t>from Chris Kresser.com</a:t>
            </a:r>
            <a:endParaRPr lang="en-US" sz="1400" dirty="0"/>
          </a:p>
        </p:txBody>
      </p:sp>
      <p:sp>
        <p:nvSpPr>
          <p:cNvPr id="3" name="Content Placeholder 2"/>
          <p:cNvSpPr>
            <a:spLocks noGrp="1"/>
          </p:cNvSpPr>
          <p:nvPr>
            <p:ph idx="1"/>
          </p:nvPr>
        </p:nvSpPr>
        <p:spPr/>
        <p:txBody>
          <a:bodyPr>
            <a:normAutofit fontScale="92500" lnSpcReduction="10000"/>
          </a:bodyPr>
          <a:lstStyle/>
          <a:p>
            <a:r>
              <a:rPr lang="en-US" dirty="0" smtClean="0"/>
              <a:t>The USDA organic livestock must have year round access to the outdoors except in bad weather.</a:t>
            </a:r>
          </a:p>
          <a:p>
            <a:r>
              <a:rPr lang="en-US" dirty="0" smtClean="0"/>
              <a:t>They must be managed without antibiotics. This does not mean that the farmer is not to treat sick animals. </a:t>
            </a:r>
            <a:endParaRPr lang="en-US" dirty="0"/>
          </a:p>
          <a:p>
            <a:r>
              <a:rPr lang="en-US" dirty="0" smtClean="0"/>
              <a:t>They cannot have been given growth hormones and cannot be given prohibited food, such as animal byproducts, urea and arsenic compounds.</a:t>
            </a:r>
          </a:p>
          <a:p>
            <a:r>
              <a:rPr lang="en-US" dirty="0" smtClean="0"/>
              <a:t>They must graze on land that is certified Organic. The feed must also be certified 100% organic. </a:t>
            </a:r>
          </a:p>
          <a:p>
            <a:r>
              <a:rPr lang="en-US" dirty="0" smtClean="0"/>
              <a:t>Grazing animals (Cows, Sheep, Goats) must have access to organic pasture and 30% of their diet must come from this organic pasture. </a:t>
            </a:r>
            <a:endParaRPr lang="en-US" dirty="0"/>
          </a:p>
        </p:txBody>
      </p:sp>
    </p:spTree>
    <p:extLst>
      <p:ext uri="{BB962C8B-B14F-4D97-AF65-F5344CB8AC3E}">
        <p14:creationId xmlns:p14="http://schemas.microsoft.com/office/powerpoint/2010/main" val="300935766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Benefits</a:t>
            </a:r>
            <a:endParaRPr lang="en-US" dirty="0"/>
          </a:p>
        </p:txBody>
      </p:sp>
      <p:sp>
        <p:nvSpPr>
          <p:cNvPr id="3" name="Content Placeholder 2"/>
          <p:cNvSpPr>
            <a:spLocks noGrp="1"/>
          </p:cNvSpPr>
          <p:nvPr>
            <p:ph idx="1"/>
          </p:nvPr>
        </p:nvSpPr>
        <p:spPr/>
        <p:txBody>
          <a:bodyPr>
            <a:normAutofit fontScale="92500"/>
          </a:bodyPr>
          <a:lstStyle/>
          <a:p>
            <a:r>
              <a:rPr lang="en-US" dirty="0" smtClean="0"/>
              <a:t>Fats: </a:t>
            </a:r>
            <a:r>
              <a:rPr lang="en-US" dirty="0" smtClean="0"/>
              <a:t>the amount of saturated fat was similar, but the monounsaturated fats were a little less in organic </a:t>
            </a:r>
            <a:r>
              <a:rPr lang="en-US" dirty="0" smtClean="0"/>
              <a:t>meats</a:t>
            </a:r>
            <a:r>
              <a:rPr lang="en-US" dirty="0" smtClean="0"/>
              <a:t>. The Omega 3 fatty acids were 47% higher in organic meat.</a:t>
            </a:r>
          </a:p>
          <a:p>
            <a:r>
              <a:rPr lang="en-US" dirty="0" smtClean="0"/>
              <a:t>In dairy, organic dairy was found to have lower iodine and selenium levels, higher iron and vitamin E. </a:t>
            </a:r>
          </a:p>
          <a:p>
            <a:r>
              <a:rPr lang="en-US" dirty="0" smtClean="0"/>
              <a:t>Antibiotics in chicken made them grow larger. However, they have reeked havoc on our gut bacteria. The antibiotic that </a:t>
            </a:r>
            <a:r>
              <a:rPr lang="en-US" dirty="0" smtClean="0"/>
              <a:t>makes a </a:t>
            </a:r>
            <a:r>
              <a:rPr lang="en-US" dirty="0" smtClean="0"/>
              <a:t>chicken fat…can make us fat too. The antibiotics in the chicken get into their muscle and then the make their way into our </a:t>
            </a:r>
            <a:r>
              <a:rPr lang="en-US" dirty="0" smtClean="0"/>
              <a:t>bodies. </a:t>
            </a:r>
            <a:endParaRPr lang="en-US" dirty="0"/>
          </a:p>
        </p:txBody>
      </p:sp>
    </p:spTree>
    <p:extLst>
      <p:ext uri="{BB962C8B-B14F-4D97-AF65-F5344CB8AC3E}">
        <p14:creationId xmlns:p14="http://schemas.microsoft.com/office/powerpoint/2010/main" val="132180803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Naturally Gluten Free</a:t>
            </a:r>
            <a:endParaRPr lang="en-US" dirty="0"/>
          </a:p>
        </p:txBody>
      </p:sp>
      <p:sp>
        <p:nvSpPr>
          <p:cNvPr id="3" name="Content Placeholder 2"/>
          <p:cNvSpPr>
            <a:spLocks noGrp="1"/>
          </p:cNvSpPr>
          <p:nvPr>
            <p:ph idx="1"/>
          </p:nvPr>
        </p:nvSpPr>
        <p:spPr/>
        <p:txBody>
          <a:bodyPr>
            <a:normAutofit/>
          </a:bodyPr>
          <a:lstStyle/>
          <a:p>
            <a:r>
              <a:rPr lang="en-US" dirty="0" smtClean="0"/>
              <a:t>Choose whole muscle meats. There are some sausages that are gluten free on the market, but watch ingredients. </a:t>
            </a:r>
          </a:p>
          <a:p>
            <a:r>
              <a:rPr lang="en-US" dirty="0" smtClean="0"/>
              <a:t>Do not assume that frozen burger patties are gluten free, some have fillers that are wheat. Leading brand name patties use bread crumbs!</a:t>
            </a:r>
          </a:p>
          <a:p>
            <a:r>
              <a:rPr lang="en-US" dirty="0" smtClean="0"/>
              <a:t>Buy fresh when possible, not frozen. </a:t>
            </a:r>
          </a:p>
          <a:p>
            <a:r>
              <a:rPr lang="en-US" dirty="0" smtClean="0"/>
              <a:t>Choose cooking style that are healthy. A chicken tender is gluten free until it is battered with flour and fried in shared oil... </a:t>
            </a:r>
          </a:p>
          <a:p>
            <a:pPr lvl="1"/>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and Seafood. Wild vs Farm</a:t>
            </a:r>
            <a:br>
              <a:rPr lang="en-US" dirty="0" smtClean="0"/>
            </a:br>
            <a:r>
              <a:rPr lang="en-US" sz="1600" dirty="0" smtClean="0"/>
              <a:t>From Mayo Clinic by Jennifer K Nelson R.D., L.D</a:t>
            </a:r>
            <a:endParaRPr lang="en-US" sz="1600" dirty="0"/>
          </a:p>
        </p:txBody>
      </p:sp>
      <p:sp>
        <p:nvSpPr>
          <p:cNvPr id="3" name="Content Placeholder 2"/>
          <p:cNvSpPr>
            <a:spLocks noGrp="1"/>
          </p:cNvSpPr>
          <p:nvPr>
            <p:ph idx="1"/>
          </p:nvPr>
        </p:nvSpPr>
        <p:spPr/>
        <p:txBody>
          <a:bodyPr>
            <a:normAutofit lnSpcReduction="10000"/>
          </a:bodyPr>
          <a:lstStyle/>
          <a:p>
            <a:r>
              <a:rPr lang="en-US" dirty="0" smtClean="0"/>
              <a:t>Wild caught:</a:t>
            </a:r>
          </a:p>
          <a:p>
            <a:pPr lvl="1"/>
            <a:r>
              <a:rPr lang="en-US" dirty="0" smtClean="0"/>
              <a:t>Increased levels of mercury, pollutants, pesticides and fertilizers in the food</a:t>
            </a:r>
          </a:p>
          <a:p>
            <a:pPr lvl="1"/>
            <a:r>
              <a:rPr lang="en-US" dirty="0" smtClean="0"/>
              <a:t>Fishing practices can be hard on the environment</a:t>
            </a:r>
          </a:p>
          <a:p>
            <a:r>
              <a:rPr lang="en-US" dirty="0" smtClean="0"/>
              <a:t>Farm raised fish are not all created equal.</a:t>
            </a:r>
          </a:p>
          <a:p>
            <a:pPr lvl="1"/>
            <a:r>
              <a:rPr lang="en-US" dirty="0" smtClean="0"/>
              <a:t>Choose from stores and </a:t>
            </a:r>
            <a:r>
              <a:rPr lang="en-US" dirty="0" smtClean="0"/>
              <a:t>suppliers </a:t>
            </a:r>
            <a:r>
              <a:rPr lang="en-US" dirty="0" smtClean="0"/>
              <a:t>that you trust</a:t>
            </a:r>
          </a:p>
          <a:p>
            <a:pPr lvl="1"/>
            <a:r>
              <a:rPr lang="en-US" dirty="0" smtClean="0"/>
              <a:t>Choose from countries that have strict laws in place for farming</a:t>
            </a:r>
          </a:p>
          <a:p>
            <a:pPr lvl="1"/>
            <a:r>
              <a:rPr lang="en-US" dirty="0" smtClean="0"/>
              <a:t>Cold water farming is different than warm water farming. Ocean Farming is different than fresh water. </a:t>
            </a:r>
            <a:endParaRPr lang="en-US" dirty="0"/>
          </a:p>
          <a:p>
            <a:pPr lvl="1"/>
            <a:r>
              <a:rPr lang="en-US" dirty="0" smtClean="0"/>
              <a:t>Farming can be bad on the environment too. </a:t>
            </a:r>
          </a:p>
          <a:p>
            <a:pPr marL="402336" lvl="1" indent="0">
              <a:buNone/>
            </a:pPr>
            <a:endParaRPr lang="en-US" dirty="0" smtClean="0"/>
          </a:p>
          <a:p>
            <a:endParaRPr lang="en-US" dirty="0"/>
          </a:p>
        </p:txBody>
      </p:sp>
    </p:spTree>
    <p:extLst>
      <p:ext uri="{BB962C8B-B14F-4D97-AF65-F5344CB8AC3E}">
        <p14:creationId xmlns:p14="http://schemas.microsoft.com/office/powerpoint/2010/main" val="176325259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Fish and Seafood</a:t>
            </a:r>
            <a:endParaRPr lang="en-US" dirty="0"/>
          </a:p>
        </p:txBody>
      </p:sp>
      <p:sp>
        <p:nvSpPr>
          <p:cNvPr id="5" name="Content Placeholder 4"/>
          <p:cNvSpPr>
            <a:spLocks noGrp="1"/>
          </p:cNvSpPr>
          <p:nvPr>
            <p:ph sz="half" idx="1"/>
          </p:nvPr>
        </p:nvSpPr>
        <p:spPr/>
        <p:txBody>
          <a:bodyPr/>
          <a:lstStyle/>
          <a:p>
            <a:pPr marL="0" indent="0">
              <a:buNone/>
            </a:pPr>
            <a:r>
              <a:rPr lang="en-US" dirty="0"/>
              <a:t>F</a:t>
            </a:r>
            <a:r>
              <a:rPr lang="en-US" dirty="0" smtClean="0"/>
              <a:t>ish and Seafood are naturally gluten free. The cooking can be the issue…</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67026" y="4038600"/>
            <a:ext cx="3035808" cy="150571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038600"/>
            <a:ext cx="2743200" cy="1627632"/>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Grains</a:t>
            </a:r>
            <a:endParaRPr lang="en-US" dirty="0"/>
          </a:p>
        </p:txBody>
      </p:sp>
      <p:sp>
        <p:nvSpPr>
          <p:cNvPr id="3" name="Content Placeholder 2"/>
          <p:cNvSpPr>
            <a:spLocks noGrp="1"/>
          </p:cNvSpPr>
          <p:nvPr>
            <p:ph idx="1"/>
          </p:nvPr>
        </p:nvSpPr>
        <p:spPr/>
        <p:txBody>
          <a:bodyPr>
            <a:normAutofit/>
          </a:bodyPr>
          <a:lstStyle/>
          <a:p>
            <a:r>
              <a:rPr lang="en-US" dirty="0" smtClean="0"/>
              <a:t>Whole grains are very important to our diets.</a:t>
            </a:r>
          </a:p>
          <a:p>
            <a:r>
              <a:rPr lang="en-US" dirty="0" smtClean="0"/>
              <a:t>The USDA suggests that half of our grains are whole grains.</a:t>
            </a:r>
          </a:p>
          <a:p>
            <a:pPr lvl="1"/>
            <a:r>
              <a:rPr lang="en-US" dirty="0" smtClean="0"/>
              <a:t>Corn</a:t>
            </a:r>
          </a:p>
          <a:p>
            <a:pPr lvl="1"/>
            <a:r>
              <a:rPr lang="en-US" dirty="0" smtClean="0"/>
              <a:t>Quinoa</a:t>
            </a:r>
          </a:p>
          <a:p>
            <a:pPr lvl="1"/>
            <a:r>
              <a:rPr lang="en-US" dirty="0" smtClean="0"/>
              <a:t>Wheat (we cannot have)</a:t>
            </a:r>
          </a:p>
          <a:p>
            <a:pPr lvl="1"/>
            <a:r>
              <a:rPr lang="en-US" dirty="0" smtClean="0"/>
              <a:t>Wild rice</a:t>
            </a:r>
          </a:p>
          <a:p>
            <a:pPr lvl="1"/>
            <a:r>
              <a:rPr lang="en-US" dirty="0" smtClean="0"/>
              <a:t>Cereals, popcorn</a:t>
            </a:r>
          </a:p>
          <a:p>
            <a:pPr lvl="1"/>
            <a:r>
              <a:rPr lang="en-US" dirty="0" smtClean="0"/>
              <a:t>Whole grain breads and pastas (we cannot have these either)</a:t>
            </a:r>
          </a:p>
          <a:p>
            <a:pPr lvl="1"/>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 and Gluten Free</a:t>
            </a:r>
            <a:endParaRPr lang="en-US" dirty="0"/>
          </a:p>
        </p:txBody>
      </p:sp>
      <p:sp>
        <p:nvSpPr>
          <p:cNvPr id="3" name="Content Placeholder 2"/>
          <p:cNvSpPr>
            <a:spLocks noGrp="1"/>
          </p:cNvSpPr>
          <p:nvPr>
            <p:ph idx="1"/>
          </p:nvPr>
        </p:nvSpPr>
        <p:spPr/>
        <p:txBody>
          <a:bodyPr/>
          <a:lstStyle/>
          <a:p>
            <a:r>
              <a:rPr lang="en-US" dirty="0" smtClean="0"/>
              <a:t>This is where we have to be careful</a:t>
            </a:r>
          </a:p>
          <a:p>
            <a:r>
              <a:rPr lang="en-US" dirty="0" smtClean="0"/>
              <a:t>Some grains have gluten	</a:t>
            </a:r>
          </a:p>
          <a:p>
            <a:pPr lvl="1"/>
            <a:r>
              <a:rPr lang="en-US" dirty="0" smtClean="0"/>
              <a:t>Gluten is a generic name for a certain types of protein that is in some grains. </a:t>
            </a:r>
          </a:p>
          <a:p>
            <a:pPr lvl="1"/>
            <a:r>
              <a:rPr lang="en-US" dirty="0" smtClean="0"/>
              <a:t>It is what make the bread crusty and chewy, make pizza crust chewy and makes pastries flaky. </a:t>
            </a:r>
            <a:endParaRPr lang="en-US" dirty="0"/>
          </a:p>
          <a:p>
            <a:pPr lvl="1"/>
            <a:r>
              <a:rPr lang="en-US" dirty="0" smtClean="0"/>
              <a:t>Gluten can be hidden in other foods making it difficult to find.</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Gluten Grains</a:t>
            </a:r>
            <a:endParaRPr lang="en-US" dirty="0"/>
          </a:p>
        </p:txBody>
      </p:sp>
      <p:sp>
        <p:nvSpPr>
          <p:cNvPr id="3" name="Content Placeholder 2"/>
          <p:cNvSpPr>
            <a:spLocks noGrp="1"/>
          </p:cNvSpPr>
          <p:nvPr>
            <p:ph idx="1"/>
          </p:nvPr>
        </p:nvSpPr>
        <p:spPr/>
        <p:txBody>
          <a:bodyPr/>
          <a:lstStyle/>
          <a:p>
            <a:r>
              <a:rPr lang="en-US" dirty="0" smtClean="0"/>
              <a:t>Gluten is in grains like wheat, barley, rye, spelt, </a:t>
            </a:r>
            <a:r>
              <a:rPr lang="en-US" dirty="0" err="1" smtClean="0"/>
              <a:t>kamut</a:t>
            </a:r>
            <a:r>
              <a:rPr lang="en-US" dirty="0" smtClean="0"/>
              <a:t> and triticale. </a:t>
            </a:r>
          </a:p>
          <a:p>
            <a:r>
              <a:rPr lang="en-US" dirty="0" smtClean="0"/>
              <a:t>The USDA requires labeling for the 8 top food allergies on the labels of foods</a:t>
            </a:r>
          </a:p>
          <a:p>
            <a:pPr lvl="1"/>
            <a:r>
              <a:rPr lang="en-US" dirty="0" smtClean="0"/>
              <a:t>Eggs, milk, fish, crustacean shellfish, tree nuts, peanuts, wheat and soybeans</a:t>
            </a:r>
          </a:p>
          <a:p>
            <a:pPr lvl="1"/>
            <a:r>
              <a:rPr lang="en-US" dirty="0" smtClean="0"/>
              <a:t>Gluten is not required to be listed on labeling. </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Gluten Free Labeling </a:t>
            </a:r>
            <a:endParaRPr lang="en-US" sz="3200" dirty="0"/>
          </a:p>
        </p:txBody>
      </p:sp>
      <p:sp>
        <p:nvSpPr>
          <p:cNvPr id="3" name="Content Placeholder 2"/>
          <p:cNvSpPr>
            <a:spLocks noGrp="1"/>
          </p:cNvSpPr>
          <p:nvPr>
            <p:ph idx="1"/>
          </p:nvPr>
        </p:nvSpPr>
        <p:spPr/>
        <p:txBody>
          <a:bodyPr/>
          <a:lstStyle/>
          <a:p>
            <a:pPr marL="402336" lvl="1" indent="0">
              <a:buNone/>
            </a:pPr>
            <a:r>
              <a:rPr lang="en-US" dirty="0" smtClean="0"/>
              <a:t>On August 5, 2014 the FDA adopted a voluntary gluten free labeling policy</a:t>
            </a:r>
            <a:endParaRPr lang="en-US" dirty="0"/>
          </a:p>
          <a:p>
            <a:pPr lvl="1"/>
            <a:endParaRPr lang="en-US" dirty="0" smtClean="0"/>
          </a:p>
          <a:p>
            <a:pPr lvl="1"/>
            <a:r>
              <a:rPr lang="en-US" dirty="0" smtClean="0"/>
              <a:t>Manufactures can label gluten free if product has less than 20 ppm of gluten.</a:t>
            </a:r>
          </a:p>
          <a:p>
            <a:pPr lvl="1"/>
            <a:r>
              <a:rPr lang="en-US" dirty="0" smtClean="0"/>
              <a:t>Any food product conforming to the stand may be labeled gluten free even if it is naturally gluten free.</a:t>
            </a:r>
          </a:p>
          <a:p>
            <a:pPr lvl="1"/>
            <a:r>
              <a:rPr lang="en-US" dirty="0" smtClean="0"/>
              <a:t>Manufactures do not have to label. It is voluntary. </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Today we will discuss</a:t>
            </a:r>
          </a:p>
          <a:p>
            <a:r>
              <a:rPr lang="en-US" dirty="0" smtClean="0"/>
              <a:t>The cost associated with gluten free </a:t>
            </a:r>
            <a:r>
              <a:rPr lang="en-US" dirty="0" smtClean="0"/>
              <a:t>shopping</a:t>
            </a:r>
          </a:p>
          <a:p>
            <a:pPr lvl="1"/>
            <a:r>
              <a:rPr lang="en-US" dirty="0" smtClean="0"/>
              <a:t>Why is gf more expensive</a:t>
            </a:r>
            <a:endParaRPr lang="en-US" dirty="0" smtClean="0"/>
          </a:p>
          <a:p>
            <a:pPr lvl="1"/>
            <a:r>
              <a:rPr lang="en-US" dirty="0" smtClean="0"/>
              <a:t>Where to shop</a:t>
            </a:r>
          </a:p>
          <a:p>
            <a:pPr lvl="1"/>
            <a:r>
              <a:rPr lang="en-US" dirty="0" smtClean="0"/>
              <a:t>Stocking up!</a:t>
            </a:r>
          </a:p>
          <a:p>
            <a:r>
              <a:rPr lang="en-US" dirty="0" smtClean="0"/>
              <a:t>shopping</a:t>
            </a:r>
          </a:p>
          <a:p>
            <a:pPr lvl="1"/>
            <a:r>
              <a:rPr lang="en-US" dirty="0" smtClean="0"/>
              <a:t>Safe </a:t>
            </a:r>
            <a:r>
              <a:rPr lang="en-US" dirty="0" smtClean="0"/>
              <a:t>foods</a:t>
            </a:r>
            <a:endParaRPr lang="en-US" dirty="0" smtClean="0"/>
          </a:p>
          <a:p>
            <a:pPr lvl="1"/>
            <a:r>
              <a:rPr lang="en-US" dirty="0" smtClean="0"/>
              <a:t>Read </a:t>
            </a:r>
            <a:r>
              <a:rPr lang="en-US" dirty="0" smtClean="0"/>
              <a:t>labels</a:t>
            </a:r>
          </a:p>
          <a:p>
            <a:pPr lvl="1"/>
            <a:r>
              <a:rPr lang="en-US" dirty="0" smtClean="0"/>
              <a:t>Easy rules to follow</a:t>
            </a:r>
          </a:p>
          <a:p>
            <a:pPr lvl="1"/>
            <a:endParaRPr lang="en-US" dirty="0" smtClean="0"/>
          </a:p>
          <a:p>
            <a:r>
              <a:rPr lang="en-US" dirty="0" smtClean="0"/>
              <a:t>This will give you a great start to getting your health back!</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Labels.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36" y="2489200"/>
            <a:ext cx="2243353" cy="3530600"/>
          </a:xfr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Gluten is used in may products</a:t>
            </a:r>
            <a:endParaRPr lang="en-US" dirty="0"/>
          </a:p>
        </p:txBody>
      </p:sp>
      <p:sp>
        <p:nvSpPr>
          <p:cNvPr id="3" name="Content Placeholder 2"/>
          <p:cNvSpPr>
            <a:spLocks noGrp="1"/>
          </p:cNvSpPr>
          <p:nvPr>
            <p:ph idx="1"/>
          </p:nvPr>
        </p:nvSpPr>
        <p:spPr/>
        <p:txBody>
          <a:bodyPr/>
          <a:lstStyle/>
          <a:p>
            <a:r>
              <a:rPr lang="en-US" dirty="0" smtClean="0"/>
              <a:t>Read Labels</a:t>
            </a:r>
          </a:p>
          <a:p>
            <a:r>
              <a:rPr lang="en-US" dirty="0" smtClean="0"/>
              <a:t>Know what names gluten goes by…</a:t>
            </a:r>
          </a:p>
          <a:p>
            <a:pPr lvl="1"/>
            <a:r>
              <a:rPr lang="en-US" dirty="0" smtClean="0"/>
              <a:t>It is not always obvious</a:t>
            </a:r>
          </a:p>
          <a:p>
            <a:pPr lvl="1"/>
            <a:r>
              <a:rPr lang="en-US" dirty="0" smtClean="0"/>
              <a:t>Gluten can be found in lost of different products you would not expect like </a:t>
            </a:r>
            <a:r>
              <a:rPr lang="en-US" dirty="0" err="1" smtClean="0"/>
              <a:t>twizzlers</a:t>
            </a:r>
            <a:r>
              <a:rPr lang="en-US" dirty="0" smtClean="0"/>
              <a:t>, Pringles potato chips, tomato soup, mustards, soy sauce, soups and stocks</a:t>
            </a:r>
            <a:r>
              <a:rPr lang="en-US" dirty="0" smtClean="0"/>
              <a:t>!</a:t>
            </a:r>
          </a:p>
          <a:p>
            <a:pPr lvl="1"/>
            <a:r>
              <a:rPr lang="en-US" dirty="0" smtClean="0"/>
              <a:t>Seasonings. Check seasoning mixes (taco, chili, shaker blends too )</a:t>
            </a:r>
            <a:r>
              <a:rPr lang="en-US" dirty="0" smtClean="0"/>
              <a:t> </a:t>
            </a:r>
          </a:p>
          <a:p>
            <a:pPr lvl="1"/>
            <a:r>
              <a:rPr lang="en-US" dirty="0" smtClean="0"/>
              <a:t>Gluten is also found in some whole turkeys, Chickens and hams…</a:t>
            </a:r>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Watch for…</a:t>
            </a:r>
            <a:endParaRPr lang="en-US" dirty="0"/>
          </a:p>
        </p:txBody>
      </p:sp>
      <p:sp>
        <p:nvSpPr>
          <p:cNvPr id="5" name="Content Placeholder 4"/>
          <p:cNvSpPr>
            <a:spLocks noGrp="1"/>
          </p:cNvSpPr>
          <p:nvPr>
            <p:ph sz="half" idx="1"/>
          </p:nvPr>
        </p:nvSpPr>
        <p:spPr/>
        <p:txBody>
          <a:bodyPr>
            <a:normAutofit/>
          </a:bodyPr>
          <a:lstStyle/>
          <a:p>
            <a:r>
              <a:rPr lang="en-US" dirty="0" smtClean="0"/>
              <a:t>Wheat, oats, Barley, Triticale, Rye. Spelt</a:t>
            </a:r>
            <a:endParaRPr lang="en-US" dirty="0"/>
          </a:p>
        </p:txBody>
      </p:sp>
      <p:sp>
        <p:nvSpPr>
          <p:cNvPr id="6" name="Content Placeholder 5"/>
          <p:cNvSpPr>
            <a:spLocks noGrp="1"/>
          </p:cNvSpPr>
          <p:nvPr>
            <p:ph sz="half" idx="2"/>
          </p:nvPr>
        </p:nvSpPr>
        <p:spPr/>
        <p:txBody>
          <a:bodyPr>
            <a:normAutofit/>
          </a:bodyPr>
          <a:lstStyle/>
          <a:p>
            <a:r>
              <a:rPr lang="en-US" dirty="0" smtClean="0"/>
              <a:t>Also known as…wheat starch, hydrolyzed wheat protein, wheat germ, malt, flour, semolina, bulgur, durum, </a:t>
            </a:r>
            <a:r>
              <a:rPr lang="en-US" dirty="0" err="1" smtClean="0"/>
              <a:t>frumento</a:t>
            </a:r>
            <a:r>
              <a:rPr lang="en-US" dirty="0" smtClean="0"/>
              <a:t>, graham, </a:t>
            </a:r>
            <a:r>
              <a:rPr lang="en-US" dirty="0" err="1" smtClean="0"/>
              <a:t>kamut</a:t>
            </a:r>
            <a:r>
              <a:rPr lang="en-US" dirty="0" smtClean="0"/>
              <a:t>, farina, einkorn, </a:t>
            </a:r>
            <a:r>
              <a:rPr lang="en-US" dirty="0" err="1" smtClean="0"/>
              <a:t>seitan</a:t>
            </a:r>
            <a:r>
              <a:rPr lang="en-US" dirty="0" smtClean="0"/>
              <a:t>. Couscous, </a:t>
            </a:r>
            <a:r>
              <a:rPr lang="en-US" dirty="0" err="1" smtClean="0"/>
              <a:t>matzah</a:t>
            </a:r>
            <a:r>
              <a:rPr lang="en-US" dirty="0" smtClean="0"/>
              <a:t> cake flour, modified vegetable starch…</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normAutofit/>
          </a:bodyPr>
          <a:lstStyle/>
          <a:p>
            <a:r>
              <a:rPr lang="en-US" dirty="0" smtClean="0"/>
              <a:t>Easy Rules</a:t>
            </a:r>
          </a:p>
          <a:p>
            <a:pPr lvl="1"/>
            <a:r>
              <a:rPr lang="en-US" dirty="0" smtClean="0"/>
              <a:t>Eat fresh whole foods</a:t>
            </a:r>
          </a:p>
          <a:p>
            <a:pPr lvl="2"/>
            <a:r>
              <a:rPr lang="en-US" dirty="0" smtClean="0"/>
              <a:t>Fresh vegetables and fruits are naturally gluten free</a:t>
            </a:r>
          </a:p>
          <a:p>
            <a:pPr lvl="2"/>
            <a:r>
              <a:rPr lang="en-US" dirty="0" smtClean="0"/>
              <a:t>Poultry, fish, beef, pork and seafood are naturally safe</a:t>
            </a:r>
          </a:p>
          <a:p>
            <a:pPr lvl="2"/>
            <a:r>
              <a:rPr lang="en-US" dirty="0" smtClean="0"/>
              <a:t>Avoid prepackaged foods when possible	</a:t>
            </a:r>
          </a:p>
          <a:p>
            <a:pPr lvl="1"/>
            <a:r>
              <a:rPr lang="en-US" dirty="0" smtClean="0"/>
              <a:t>Learn to cook!</a:t>
            </a:r>
          </a:p>
          <a:p>
            <a:pPr lvl="2"/>
            <a:r>
              <a:rPr lang="en-US" dirty="0" smtClean="0"/>
              <a:t>The best way to be safe is to make </a:t>
            </a:r>
          </a:p>
          <a:p>
            <a:pPr marL="731520" lvl="2" indent="0">
              <a:buNone/>
            </a:pPr>
            <a:r>
              <a:rPr lang="en-US" dirty="0" smtClean="0"/>
              <a:t>     your own baked goods</a:t>
            </a:r>
          </a:p>
          <a:p>
            <a:pPr lvl="2"/>
            <a:r>
              <a:rPr lang="en-US" dirty="0" smtClean="0"/>
              <a:t>Make your own casseroles, lasagna, </a:t>
            </a:r>
          </a:p>
          <a:p>
            <a:pPr marL="731520" lvl="2" indent="0">
              <a:buNone/>
            </a:pPr>
            <a:r>
              <a:rPr lang="en-US" dirty="0" smtClean="0"/>
              <a:t>     and other favorites!</a:t>
            </a:r>
          </a:p>
          <a:p>
            <a:pPr lvl="2">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087368"/>
            <a:ext cx="1652016" cy="1932432"/>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Uniting Families around a healthy dinner table</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In conclusion	</a:t>
            </a:r>
          </a:p>
          <a:p>
            <a:pPr>
              <a:buNone/>
            </a:pPr>
            <a:endParaRPr lang="en-US" dirty="0" smtClean="0"/>
          </a:p>
          <a:p>
            <a:r>
              <a:rPr lang="en-US" dirty="0" smtClean="0"/>
              <a:t>You are  </a:t>
            </a:r>
            <a:r>
              <a:rPr lang="en-US" dirty="0" smtClean="0"/>
              <a:t>safest </a:t>
            </a:r>
            <a:r>
              <a:rPr lang="en-US" dirty="0" smtClean="0"/>
              <a:t>choosing</a:t>
            </a:r>
            <a:r>
              <a:rPr lang="en-US" dirty="0" smtClean="0"/>
              <a:t> </a:t>
            </a:r>
            <a:r>
              <a:rPr lang="en-US" dirty="0" smtClean="0"/>
              <a:t>whole fresh foods that are prepared in a safe manner. Grilled, sautéed, baked and broiled are safe; avoid deep fried unless you know it is a dedicated </a:t>
            </a:r>
            <a:r>
              <a:rPr lang="en-US" dirty="0" smtClean="0"/>
              <a:t>fryer and you are using a gluten free flour. </a:t>
            </a:r>
            <a:endParaRPr lang="en-US" dirty="0" smtClean="0"/>
          </a:p>
          <a:p>
            <a:endParaRPr lang="en-US" dirty="0" smtClean="0"/>
          </a:p>
          <a:p>
            <a:r>
              <a:rPr lang="en-US" dirty="0" smtClean="0"/>
              <a:t>Avoid prepackaged foods unless they have gluten free printed on the packaging. </a:t>
            </a:r>
          </a:p>
          <a:p>
            <a:endParaRPr lang="en-US" dirty="0" smtClean="0"/>
          </a:p>
          <a:p>
            <a:r>
              <a:rPr lang="en-US" dirty="0" smtClean="0"/>
              <a:t>Learn to cook. It can be a great family activity! Watch your own ingredients too. Gluten is hiding in places that you might not expect.</a:t>
            </a:r>
          </a:p>
          <a:p>
            <a:pPr>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sz="3200" dirty="0" smtClean="0"/>
              <a:t>Living gluten free does not have to be overly costly, time consuming </a:t>
            </a:r>
            <a:r>
              <a:rPr lang="en-US" sz="3200" dirty="0" smtClean="0"/>
              <a:t>or </a:t>
            </a:r>
            <a:r>
              <a:rPr lang="en-US" sz="3200" dirty="0" smtClean="0"/>
              <a:t>challenging. </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5067" y="1676400"/>
            <a:ext cx="3934160" cy="1576980"/>
          </a:xfrm>
        </p:spPr>
        <p:txBody>
          <a:bodyPr/>
          <a:lstStyle/>
          <a:p>
            <a:r>
              <a:rPr lang="en-US" dirty="0" smtClean="0"/>
              <a:t>Questions?	</a:t>
            </a:r>
            <a:endParaRPr lang="en-US" dirty="0"/>
          </a:p>
        </p:txBody>
      </p:sp>
      <p:sp>
        <p:nvSpPr>
          <p:cNvPr id="6" name="Subtitle 5"/>
          <p:cNvSpPr>
            <a:spLocks noGrp="1"/>
          </p:cNvSpPr>
          <p:nvPr>
            <p:ph type="subTitle" idx="1"/>
          </p:nvPr>
        </p:nvSpPr>
        <p:spPr>
          <a:xfrm>
            <a:off x="866440" y="4038600"/>
            <a:ext cx="5917679" cy="1600200"/>
          </a:xfrm>
        </p:spPr>
        <p:txBody>
          <a:bodyPr>
            <a:noAutofit/>
          </a:bodyPr>
          <a:lstStyle/>
          <a:p>
            <a:r>
              <a:rPr lang="en-US" sz="1600" dirty="0" smtClean="0"/>
              <a:t>Thank you for coming!</a:t>
            </a:r>
          </a:p>
          <a:p>
            <a:r>
              <a:rPr lang="en-US" sz="1600" dirty="0" smtClean="0"/>
              <a:t>Kathy Babbitt</a:t>
            </a:r>
          </a:p>
          <a:p>
            <a:r>
              <a:rPr lang="en-US" sz="1600" dirty="0" smtClean="0">
                <a:hlinkClick r:id="rId2"/>
              </a:rPr>
              <a:t>kathybabbitt@thebabbitts.net</a:t>
            </a:r>
            <a:endParaRPr lang="en-US" sz="1600" dirty="0" smtClean="0"/>
          </a:p>
          <a:p>
            <a:r>
              <a:rPr lang="en-US" sz="1600" dirty="0" smtClean="0">
                <a:hlinkClick r:id="rId3"/>
              </a:rPr>
              <a:t>www.thebabbitts.net</a:t>
            </a:r>
            <a:endParaRPr lang="en-US" sz="16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of Gluten Free	</a:t>
            </a:r>
            <a:endParaRPr lang="en-US" dirty="0"/>
          </a:p>
        </p:txBody>
      </p:sp>
      <p:sp>
        <p:nvSpPr>
          <p:cNvPr id="3" name="Subtitle 2"/>
          <p:cNvSpPr>
            <a:spLocks noGrp="1"/>
          </p:cNvSpPr>
          <p:nvPr>
            <p:ph type="subTitle" idx="1"/>
          </p:nvPr>
        </p:nvSpPr>
        <p:spPr/>
        <p:txBody>
          <a:bodyPr/>
          <a:lstStyle/>
          <a:p>
            <a:r>
              <a:rPr lang="en-US" dirty="0" smtClean="0"/>
              <a:t>It can be a lot more expensive!</a:t>
            </a:r>
            <a:endParaRPr lang="en-US" dirty="0"/>
          </a:p>
        </p:txBody>
      </p:sp>
    </p:spTree>
    <p:extLst>
      <p:ext uri="{BB962C8B-B14F-4D97-AF65-F5344CB8AC3E}">
        <p14:creationId xmlns:p14="http://schemas.microsoft.com/office/powerpoint/2010/main" val="266529096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cost so </a:t>
            </a:r>
            <a:r>
              <a:rPr lang="en-US" dirty="0" smtClean="0"/>
              <a:t>much?!?</a:t>
            </a:r>
            <a:endParaRPr lang="en-US" dirty="0"/>
          </a:p>
        </p:txBody>
      </p:sp>
      <p:sp>
        <p:nvSpPr>
          <p:cNvPr id="3" name="Content Placeholder 2"/>
          <p:cNvSpPr>
            <a:spLocks noGrp="1"/>
          </p:cNvSpPr>
          <p:nvPr>
            <p:ph idx="1"/>
          </p:nvPr>
        </p:nvSpPr>
        <p:spPr/>
        <p:txBody>
          <a:bodyPr/>
          <a:lstStyle/>
          <a:p>
            <a:r>
              <a:rPr lang="en-US" dirty="0" smtClean="0"/>
              <a:t>Pre packaged foods are more expensive because you are paying for convenience</a:t>
            </a:r>
          </a:p>
          <a:p>
            <a:r>
              <a:rPr lang="en-US" dirty="0" smtClean="0"/>
              <a:t>Gluten free foods have more ingredients. Additional foods have to be added to make up for what gluten does. Gums, different flours, moisture and seasonings</a:t>
            </a:r>
          </a:p>
          <a:p>
            <a:r>
              <a:rPr lang="en-US" dirty="0" smtClean="0"/>
              <a:t>Processing! GF has to be transported, processed and packaged separate from gluten foods</a:t>
            </a:r>
          </a:p>
          <a:p>
            <a:r>
              <a:rPr lang="en-US" dirty="0" smtClean="0"/>
              <a:t>Supply and demand and trendy</a:t>
            </a:r>
            <a:endParaRPr lang="en-US" dirty="0"/>
          </a:p>
        </p:txBody>
      </p:sp>
    </p:spTree>
    <p:extLst>
      <p:ext uri="{BB962C8B-B14F-4D97-AF65-F5344CB8AC3E}">
        <p14:creationId xmlns:p14="http://schemas.microsoft.com/office/powerpoint/2010/main" val="4051076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Planning</a:t>
            </a:r>
            <a:endParaRPr lang="en-US" dirty="0"/>
          </a:p>
        </p:txBody>
      </p:sp>
      <p:sp>
        <p:nvSpPr>
          <p:cNvPr id="3" name="Content Placeholder 2"/>
          <p:cNvSpPr>
            <a:spLocks noGrp="1"/>
          </p:cNvSpPr>
          <p:nvPr>
            <p:ph idx="1"/>
          </p:nvPr>
        </p:nvSpPr>
        <p:spPr/>
        <p:txBody>
          <a:bodyPr/>
          <a:lstStyle/>
          <a:p>
            <a:r>
              <a:rPr lang="en-US" dirty="0" smtClean="0"/>
              <a:t>Write a menu for the week or month and then shop the menu.</a:t>
            </a:r>
          </a:p>
          <a:p>
            <a:r>
              <a:rPr lang="en-US" dirty="0" smtClean="0"/>
              <a:t>Inventory what you have. Use what you have on hand left from last week to make the menu, reducing throwing away foods</a:t>
            </a:r>
          </a:p>
          <a:p>
            <a:r>
              <a:rPr lang="en-US" dirty="0" smtClean="0"/>
              <a:t>Write the menu for the month. Should you be able to do this, you can buy larger quantities at a box store and freeze for later in the month. This makes it possible to take advantage of sales throughout the month, but not just buy because it was on sale…</a:t>
            </a:r>
          </a:p>
          <a:p>
            <a:r>
              <a:rPr lang="en-US" dirty="0" smtClean="0"/>
              <a:t>Buy in bulk on line at sources like Amazon</a:t>
            </a:r>
            <a:endParaRPr lang="en-US" dirty="0"/>
          </a:p>
        </p:txBody>
      </p:sp>
    </p:spTree>
    <p:extLst>
      <p:ext uri="{BB962C8B-B14F-4D97-AF65-F5344CB8AC3E}">
        <p14:creationId xmlns:p14="http://schemas.microsoft.com/office/powerpoint/2010/main" val="131595141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 Around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 end grocery stores are not the only source of GF foods.</a:t>
            </a:r>
          </a:p>
          <a:p>
            <a:pPr lvl="1"/>
            <a:r>
              <a:rPr lang="en-US" dirty="0" smtClean="0"/>
              <a:t>Alde's, Kroger's, Publix, </a:t>
            </a:r>
            <a:r>
              <a:rPr lang="en-US" dirty="0" smtClean="0"/>
              <a:t>Walmart</a:t>
            </a:r>
          </a:p>
          <a:p>
            <a:pPr lvl="1"/>
            <a:r>
              <a:rPr lang="en-US" dirty="0" smtClean="0"/>
              <a:t>Same brands, just cost less than at the Organic Grocery Stores</a:t>
            </a:r>
            <a:endParaRPr lang="en-US" dirty="0" smtClean="0"/>
          </a:p>
          <a:p>
            <a:r>
              <a:rPr lang="en-US" dirty="0" smtClean="0"/>
              <a:t>Buy larger quantities at stores like SAM’s and freeze </a:t>
            </a:r>
            <a:r>
              <a:rPr lang="en-US" dirty="0" smtClean="0"/>
              <a:t>food </a:t>
            </a:r>
            <a:r>
              <a:rPr lang="en-US" dirty="0" smtClean="0"/>
              <a:t>for use later</a:t>
            </a:r>
            <a:endParaRPr lang="en-US" dirty="0" smtClean="0"/>
          </a:p>
          <a:p>
            <a:r>
              <a:rPr lang="en-US" dirty="0" smtClean="0"/>
              <a:t>Farmers Markets- vegetables can be frozen too! Just blanch them first and into the freezer they can go…</a:t>
            </a:r>
          </a:p>
          <a:p>
            <a:r>
              <a:rPr lang="en-US" dirty="0" smtClean="0"/>
              <a:t>Get a good shopping guide for reference and use it when making your grocery list.</a:t>
            </a:r>
          </a:p>
          <a:p>
            <a:r>
              <a:rPr lang="en-US" dirty="0" smtClean="0"/>
              <a:t>Buy on line. GF flours can be a lot cheaper on Amazon…</a:t>
            </a:r>
          </a:p>
          <a:p>
            <a:endParaRPr lang="en-US" dirty="0"/>
          </a:p>
        </p:txBody>
      </p:sp>
    </p:spTree>
    <p:extLst>
      <p:ext uri="{BB962C8B-B14F-4D97-AF65-F5344CB8AC3E}">
        <p14:creationId xmlns:p14="http://schemas.microsoft.com/office/powerpoint/2010/main" val="189464568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 Local!</a:t>
            </a:r>
            <a:endParaRPr lang="en-US" dirty="0"/>
          </a:p>
        </p:txBody>
      </p:sp>
      <p:sp>
        <p:nvSpPr>
          <p:cNvPr id="3" name="Content Placeholder 2"/>
          <p:cNvSpPr>
            <a:spLocks noGrp="1"/>
          </p:cNvSpPr>
          <p:nvPr>
            <p:ph idx="1"/>
          </p:nvPr>
        </p:nvSpPr>
        <p:spPr/>
        <p:txBody>
          <a:bodyPr/>
          <a:lstStyle/>
          <a:p>
            <a:r>
              <a:rPr lang="en-US" dirty="0" smtClean="0"/>
              <a:t>The best foods are foods in season in your area.</a:t>
            </a:r>
          </a:p>
          <a:p>
            <a:pPr lvl="1"/>
            <a:r>
              <a:rPr lang="en-US" dirty="0" smtClean="0"/>
              <a:t>Not picked early for shipping</a:t>
            </a:r>
          </a:p>
          <a:p>
            <a:pPr lvl="1"/>
            <a:r>
              <a:rPr lang="en-US" dirty="0" smtClean="0"/>
              <a:t>Farmers Markets are great sources for local foods</a:t>
            </a:r>
          </a:p>
          <a:p>
            <a:r>
              <a:rPr lang="en-US" dirty="0" smtClean="0"/>
              <a:t>Local farms and butchers for local meats</a:t>
            </a:r>
          </a:p>
          <a:p>
            <a:pPr lvl="1"/>
            <a:r>
              <a:rPr lang="en-US" dirty="0" smtClean="0"/>
              <a:t>Go in with a family </a:t>
            </a:r>
            <a:r>
              <a:rPr lang="en-US" dirty="0" smtClean="0"/>
              <a:t>members and friends and </a:t>
            </a:r>
            <a:r>
              <a:rPr lang="en-US" dirty="0" smtClean="0"/>
              <a:t>buy a side of beef and freeze it</a:t>
            </a:r>
          </a:p>
          <a:p>
            <a:pPr lvl="1"/>
            <a:r>
              <a:rPr lang="en-US" dirty="0" smtClean="0"/>
              <a:t>Do your homework to make sure that they are raised as you prefer</a:t>
            </a:r>
          </a:p>
          <a:p>
            <a:pPr lvl="1"/>
            <a:r>
              <a:rPr lang="en-US" dirty="0" smtClean="0"/>
              <a:t>Eat better, not more. Buy better meat and eat less, eat more vegetables to fill up!</a:t>
            </a:r>
          </a:p>
        </p:txBody>
      </p:sp>
    </p:spTree>
    <p:extLst>
      <p:ext uri="{BB962C8B-B14F-4D97-AF65-F5344CB8AC3E}">
        <p14:creationId xmlns:p14="http://schemas.microsoft.com/office/powerpoint/2010/main" val="15695282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packaged foods</a:t>
            </a:r>
            <a:endParaRPr lang="en-US" dirty="0"/>
          </a:p>
        </p:txBody>
      </p:sp>
      <p:sp>
        <p:nvSpPr>
          <p:cNvPr id="3" name="Content Placeholder 2"/>
          <p:cNvSpPr>
            <a:spLocks noGrp="1"/>
          </p:cNvSpPr>
          <p:nvPr>
            <p:ph idx="1"/>
          </p:nvPr>
        </p:nvSpPr>
        <p:spPr/>
        <p:txBody>
          <a:bodyPr/>
          <a:lstStyle/>
          <a:p>
            <a:r>
              <a:rPr lang="en-US" dirty="0" smtClean="0"/>
              <a:t>Paying for convenience and then throwing it away!</a:t>
            </a:r>
          </a:p>
          <a:p>
            <a:pPr lvl="1"/>
            <a:r>
              <a:rPr lang="en-US" dirty="0" smtClean="0"/>
              <a:t>Prepackaged foods cost more. </a:t>
            </a:r>
          </a:p>
          <a:p>
            <a:pPr lvl="1"/>
            <a:r>
              <a:rPr lang="en-US" dirty="0" smtClean="0"/>
              <a:t>Throwing out an average of 25% of our food, with the additional expense GF foods, that can add up fast!</a:t>
            </a:r>
            <a:endParaRPr lang="en-US" dirty="0"/>
          </a:p>
          <a:p>
            <a:pPr lvl="1"/>
            <a:endParaRPr lang="en-US" dirty="0" smtClean="0"/>
          </a:p>
          <a:p>
            <a:r>
              <a:rPr lang="en-US" dirty="0" smtClean="0"/>
              <a:t>Make your own convenience foods when cooking</a:t>
            </a:r>
          </a:p>
          <a:p>
            <a:pPr lvl="1"/>
            <a:r>
              <a:rPr lang="en-US" dirty="0" smtClean="0"/>
              <a:t>Preplanning</a:t>
            </a:r>
          </a:p>
          <a:p>
            <a:pPr lvl="1"/>
            <a:r>
              <a:rPr lang="en-US" dirty="0" smtClean="0"/>
              <a:t>Freezing </a:t>
            </a:r>
            <a:r>
              <a:rPr lang="en-US" dirty="0" smtClean="0"/>
              <a:t>leftovers</a:t>
            </a:r>
          </a:p>
          <a:p>
            <a:pPr lvl="1"/>
            <a:r>
              <a:rPr lang="en-US" dirty="0" smtClean="0"/>
              <a:t>Saves money and time later when you are running late</a:t>
            </a:r>
            <a:endParaRPr lang="en-US" dirty="0" smtClean="0"/>
          </a:p>
        </p:txBody>
      </p:sp>
    </p:spTree>
    <p:extLst>
      <p:ext uri="{BB962C8B-B14F-4D97-AF65-F5344CB8AC3E}">
        <p14:creationId xmlns:p14="http://schemas.microsoft.com/office/powerpoint/2010/main" val="862921051"/>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TM02900722[[fn=Ion Boardroom]]</Template>
  <TotalTime>5598</TotalTime>
  <Words>1950</Words>
  <Application>Microsoft Office PowerPoint</Application>
  <PresentationFormat>On-screen Show (4:3)</PresentationFormat>
  <Paragraphs>237</Paragraphs>
  <Slides>35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Wingdings 3</vt:lpstr>
      <vt:lpstr>Ion Boardroom</vt:lpstr>
      <vt:lpstr>Gluten Free on a Budget</vt:lpstr>
      <vt:lpstr>Kathy Babbitt </vt:lpstr>
      <vt:lpstr>Where to start? </vt:lpstr>
      <vt:lpstr>Cost of Gluten Free </vt:lpstr>
      <vt:lpstr>Why does it cost so much?!?</vt:lpstr>
      <vt:lpstr>Pre Planning</vt:lpstr>
      <vt:lpstr>Shop Around</vt:lpstr>
      <vt:lpstr>Buy Local!</vt:lpstr>
      <vt:lpstr>Pre packaged foods</vt:lpstr>
      <vt:lpstr>Shopping GF </vt:lpstr>
      <vt:lpstr>Choose wisely</vt:lpstr>
      <vt:lpstr>Choose My Plate</vt:lpstr>
      <vt:lpstr>Eating Healthy &amp; Eating Gluten Free can be one in the same</vt:lpstr>
      <vt:lpstr>Not heathy anyways…</vt:lpstr>
      <vt:lpstr>Organic vs Non Organic</vt:lpstr>
      <vt:lpstr>Dirty Dozen</vt:lpstr>
      <vt:lpstr>Clean Fifteen</vt:lpstr>
      <vt:lpstr>Cauliflower</vt:lpstr>
      <vt:lpstr>Fruits and Vegetables</vt:lpstr>
      <vt:lpstr>Meats </vt:lpstr>
      <vt:lpstr>Organic Meat from Chris Kresser.com</vt:lpstr>
      <vt:lpstr>Health Benefits</vt:lpstr>
      <vt:lpstr>Naturally Gluten Free</vt:lpstr>
      <vt:lpstr>Fish and Seafood. Wild vs Farm From Mayo Clinic by Jennifer K Nelson R.D., L.D</vt:lpstr>
      <vt:lpstr>Fish and Seafood</vt:lpstr>
      <vt:lpstr>Whole Grains</vt:lpstr>
      <vt:lpstr>Grains and Gluten Free</vt:lpstr>
      <vt:lpstr>Gluten Grains</vt:lpstr>
      <vt:lpstr>Gluten Free Labeling </vt:lpstr>
      <vt:lpstr>Read Labels. </vt:lpstr>
      <vt:lpstr>Gluten is used in may products</vt:lpstr>
      <vt:lpstr>Watch for…</vt:lpstr>
      <vt:lpstr>What do you do?</vt:lpstr>
      <vt:lpstr>Uniting Families around a healthy dinner table.</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and gluten free</dc:title>
  <dc:creator>Scott</dc:creator>
  <cp:lastModifiedBy>Scott</cp:lastModifiedBy>
  <cp:revision>75</cp:revision>
  <cp:lastPrinted>2017-02-06T17:42:18Z</cp:lastPrinted>
  <dcterms:created xsi:type="dcterms:W3CDTF">2016-05-12T00:32:54Z</dcterms:created>
  <dcterms:modified xsi:type="dcterms:W3CDTF">2017-02-07T23:46:01Z</dcterms:modified>
</cp:coreProperties>
</file>