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256" r:id="rId2"/>
    <p:sldId id="263" r:id="rId3"/>
    <p:sldId id="257" r:id="rId4"/>
    <p:sldId id="258" r:id="rId5"/>
    <p:sldId id="259" r:id="rId6"/>
    <p:sldId id="281" r:id="rId7"/>
    <p:sldId id="282" r:id="rId8"/>
    <p:sldId id="283" r:id="rId9"/>
    <p:sldId id="284" r:id="rId10"/>
    <p:sldId id="296" r:id="rId11"/>
    <p:sldId id="294" r:id="rId12"/>
    <p:sldId id="285" r:id="rId13"/>
    <p:sldId id="286" r:id="rId14"/>
    <p:sldId id="288" r:id="rId15"/>
    <p:sldId id="287" r:id="rId16"/>
    <p:sldId id="289" r:id="rId17"/>
    <p:sldId id="290" r:id="rId18"/>
    <p:sldId id="292" r:id="rId19"/>
    <p:sldId id="291" r:id="rId20"/>
    <p:sldId id="295" r:id="rId21"/>
    <p:sldId id="293" r:id="rId22"/>
    <p:sldId id="280" r:id="rId23"/>
    <p:sldId id="278" r:id="rId24"/>
  </p:sldIdLst>
  <p:sldSz cx="9144000" cy="6858000" type="screen4x3"/>
  <p:notesSz cx="7102475" cy="9388475"/>
  <p:embeddedFontLst>
    <p:embeddedFont>
      <p:font typeface="Trebuchet MS" panose="020B0603020202020204" pitchFamily="34" charset="0"/>
      <p:regular r:id="rId27"/>
      <p:bold r:id="rId28"/>
      <p:italic r:id="rId29"/>
      <p:boldItalic r:id="rId30"/>
    </p:embeddedFon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59379" autoAdjust="0"/>
  </p:normalViewPr>
  <p:slideViewPr>
    <p:cSldViewPr>
      <p:cViewPr varScale="1">
        <p:scale>
          <a:sx n="44" d="100"/>
          <a:sy n="44" d="100"/>
        </p:scale>
        <p:origin x="21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8670B15-7F7B-4811-A065-BDDCABFE02F5}" type="datetimeFigureOut">
              <a:rPr lang="en-US" smtClean="0"/>
              <a:t>5/20/2017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59860B-9B7A-4DA3-996C-3ED358947D94}" type="slidenum">
              <a:rPr lang="en-US" smtClean="0"/>
              <a:t>‹#›</a:t>
            </a:fld>
            <a:endParaRPr lang="en-US"/>
          </a:p>
        </p:txBody>
      </p:sp>
    </p:spTree>
    <p:extLst>
      <p:ext uri="{BB962C8B-B14F-4D97-AF65-F5344CB8AC3E}">
        <p14:creationId xmlns:p14="http://schemas.microsoft.com/office/powerpoint/2010/main" val="343460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D00A2FB-5098-4E62-B70F-6529437A08FB}" type="datetimeFigureOut">
              <a:rPr lang="en-US" smtClean="0"/>
              <a:pPr/>
              <a:t>5/20/2017</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16C8FBB-1890-4226-B653-D820BFBD6E3F}" type="slidenum">
              <a:rPr lang="en-US" smtClean="0"/>
              <a:pPr/>
              <a:t>‹#›</a:t>
            </a:fld>
            <a:endParaRPr lang="en-US" dirty="0"/>
          </a:p>
        </p:txBody>
      </p:sp>
    </p:spTree>
    <p:extLst>
      <p:ext uri="{BB962C8B-B14F-4D97-AF65-F5344CB8AC3E}">
        <p14:creationId xmlns:p14="http://schemas.microsoft.com/office/powerpoint/2010/main" val="343713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Welcome To this class. </a:t>
            </a:r>
          </a:p>
          <a:p>
            <a:r>
              <a:rPr lang="en-US" dirty="0" smtClean="0"/>
              <a:t>Today</a:t>
            </a:r>
            <a:r>
              <a:rPr lang="en-US" baseline="0" dirty="0" smtClean="0"/>
              <a:t> we will make graham crackers</a:t>
            </a:r>
          </a:p>
          <a:p>
            <a:r>
              <a:rPr lang="en-US" baseline="0" dirty="0" smtClean="0"/>
              <a:t>Talk a little bit about history</a:t>
            </a:r>
          </a:p>
          <a:p>
            <a:r>
              <a:rPr lang="en-US" dirty="0" smtClean="0"/>
              <a:t>And we will make s’mores… remember with the marshmallows will be hot and please no children around</a:t>
            </a:r>
            <a:r>
              <a:rPr lang="en-US" baseline="0" dirty="0" smtClean="0"/>
              <a:t> the open flame.</a:t>
            </a:r>
          </a:p>
          <a:p>
            <a:endParaRPr lang="en-US" baseline="0" dirty="0" smtClean="0"/>
          </a:p>
          <a:p>
            <a:r>
              <a:rPr lang="en-US" u="none" baseline="0" dirty="0" smtClean="0">
                <a:solidFill>
                  <a:srgbClr val="FF0000"/>
                </a:solidFill>
              </a:rPr>
              <a:t>Okay </a:t>
            </a:r>
            <a:r>
              <a:rPr lang="en-US" u="none" baseline="0" dirty="0" smtClean="0">
                <a:solidFill>
                  <a:srgbClr val="FF0000"/>
                </a:solidFill>
              </a:rPr>
              <a:t>(change slide)</a:t>
            </a:r>
            <a:endParaRPr lang="en-US" u="none" dirty="0">
              <a:solidFill>
                <a:srgbClr val="FF0000"/>
              </a:solidFill>
            </a:endParaRPr>
          </a:p>
        </p:txBody>
      </p:sp>
      <p:sp>
        <p:nvSpPr>
          <p:cNvPr id="4" name="Slide Number Placeholder 3"/>
          <p:cNvSpPr>
            <a:spLocks noGrp="1"/>
          </p:cNvSpPr>
          <p:nvPr>
            <p:ph type="sldNum" sz="quarter" idx="10"/>
          </p:nvPr>
        </p:nvSpPr>
        <p:spPr/>
        <p:txBody>
          <a:bodyPr/>
          <a:lstStyle/>
          <a:p>
            <a:fld id="{516C8FBB-1890-4226-B653-D820BFBD6E3F}" type="slidenum">
              <a:rPr lang="en-US" smtClean="0"/>
              <a:pPr/>
              <a:t>1</a:t>
            </a:fld>
            <a:endParaRPr lang="en-US" dirty="0"/>
          </a:p>
        </p:txBody>
      </p:sp>
    </p:spTree>
    <p:extLst>
      <p:ext uri="{BB962C8B-B14F-4D97-AF65-F5344CB8AC3E}">
        <p14:creationId xmlns:p14="http://schemas.microsoft.com/office/powerpoint/2010/main" val="365297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say something on the process</a:t>
            </a:r>
            <a:r>
              <a:rPr lang="en-US" baseline="0" dirty="0" smtClean="0"/>
              <a:t> then advance</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10</a:t>
            </a:fld>
            <a:endParaRPr lang="en-US" dirty="0"/>
          </a:p>
        </p:txBody>
      </p:sp>
    </p:spTree>
    <p:extLst>
      <p:ext uri="{BB962C8B-B14F-4D97-AF65-F5344CB8AC3E}">
        <p14:creationId xmlns:p14="http://schemas.microsoft.com/office/powerpoint/2010/main" val="173955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post for a second </a:t>
            </a:r>
            <a:r>
              <a:rPr lang="en-US" smtClean="0"/>
              <a:t>and advance</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11</a:t>
            </a:fld>
            <a:endParaRPr lang="en-US" dirty="0"/>
          </a:p>
        </p:txBody>
      </p:sp>
    </p:spTree>
    <p:extLst>
      <p:ext uri="{BB962C8B-B14F-4D97-AF65-F5344CB8AC3E}">
        <p14:creationId xmlns:p14="http://schemas.microsoft.com/office/powerpoint/2010/main" val="51705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while</a:t>
            </a:r>
            <a:r>
              <a:rPr lang="en-US" baseline="0" dirty="0" smtClean="0"/>
              <a:t> rolling the dough…</a:t>
            </a:r>
          </a:p>
          <a:p>
            <a:r>
              <a:rPr lang="en-US" baseline="0" dirty="0" smtClean="0"/>
              <a:t>The history of Graham crackers is interesting.</a:t>
            </a:r>
          </a:p>
          <a:p>
            <a:r>
              <a:rPr lang="en-US" baseline="0" dirty="0" smtClean="0"/>
              <a:t>What we know of as graham crackers is not actually historically  correct…</a:t>
            </a:r>
          </a:p>
          <a:p>
            <a:r>
              <a:rPr lang="en-US" baseline="0" dirty="0" smtClean="0"/>
              <a:t>It was actually a health food. There was a minister, rev. Graham that believed that an unhealthy not only lead to an unhealthy body, but also an unhealthy </a:t>
            </a:r>
            <a:r>
              <a:rPr lang="en-US" baseline="0" dirty="0" smtClean="0"/>
              <a:t>mind. He </a:t>
            </a:r>
            <a:r>
              <a:rPr lang="en-US" baseline="0" dirty="0" smtClean="0"/>
              <a:t>believed that unhealthy eating lead to people giving into their carnal urges, general evils and obsessions. He was a Presbyterian minister and a dietary reformer. He had quite a following and he stressed a pure vegetarian diet and healthy whole foods. Interesting, we are still trying to get people to eat whole foods and this was the 1800’s , not a lot has changed.. He was part of the temperance movement</a:t>
            </a:r>
          </a:p>
          <a:p>
            <a:endParaRPr lang="en-US" baseline="0" dirty="0" smtClean="0"/>
          </a:p>
          <a:p>
            <a:r>
              <a:rPr lang="en-US" baseline="0" dirty="0" smtClean="0"/>
              <a:t>Anyway</a:t>
            </a:r>
            <a:r>
              <a:rPr lang="en-US" baseline="0" dirty="0" smtClean="0"/>
              <a:t>, Refined flour had been developed and processed bread starting showing up in stores and less and less was make in the home. His concerned him greatly. The original graham bread was dense and nutty and looked like this,</a:t>
            </a:r>
          </a:p>
          <a:p>
            <a:r>
              <a:rPr lang="en-US" baseline="0" dirty="0" smtClean="0"/>
              <a:t>Advance slide</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12</a:t>
            </a:fld>
            <a:endParaRPr lang="en-US" dirty="0"/>
          </a:p>
        </p:txBody>
      </p:sp>
    </p:spTree>
    <p:extLst>
      <p:ext uri="{BB962C8B-B14F-4D97-AF65-F5344CB8AC3E}">
        <p14:creationId xmlns:p14="http://schemas.microsoft.com/office/powerpoint/2010/main" val="14081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6C8FBB-1890-4226-B653-D820BFBD6E3F}" type="slidenum">
              <a:rPr lang="en-US" smtClean="0"/>
              <a:pPr/>
              <a:t>13</a:t>
            </a:fld>
            <a:endParaRPr lang="en-US" dirty="0"/>
          </a:p>
        </p:txBody>
      </p:sp>
    </p:spTree>
    <p:extLst>
      <p:ext uri="{BB962C8B-B14F-4D97-AF65-F5344CB8AC3E}">
        <p14:creationId xmlns:p14="http://schemas.microsoft.com/office/powerpoint/2010/main" val="304581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graham crackers started showing up in cookbooks in 1882. but</a:t>
            </a:r>
            <a:r>
              <a:rPr lang="en-US" baseline="0" dirty="0" smtClean="0"/>
              <a:t> some believed that the original was developed by Rev Graham in 1829. The belief is that the original used the graham flour. It is not at all likely that the original was a crisp sugary treat!</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14</a:t>
            </a:fld>
            <a:endParaRPr lang="en-US" dirty="0"/>
          </a:p>
        </p:txBody>
      </p:sp>
    </p:spTree>
    <p:extLst>
      <p:ext uri="{BB962C8B-B14F-4D97-AF65-F5344CB8AC3E}">
        <p14:creationId xmlns:p14="http://schemas.microsoft.com/office/powerpoint/2010/main" val="395369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biscuit company which is not Nabisco,</a:t>
            </a:r>
            <a:r>
              <a:rPr lang="en-US" baseline="0" dirty="0" smtClean="0"/>
              <a:t> introduced a line of graham crackers in 1925 and then </a:t>
            </a:r>
            <a:r>
              <a:rPr lang="en-US" baseline="0" dirty="0" err="1" smtClean="0"/>
              <a:t>cmae</a:t>
            </a:r>
            <a:r>
              <a:rPr lang="en-US" baseline="0" dirty="0" smtClean="0"/>
              <a:t> out with the honey made line later. The honey made line was very successful. The graham crackers of today are made with the refined flour that Rev. Graham was so against. </a:t>
            </a:r>
          </a:p>
          <a:p>
            <a:endParaRPr lang="en-US" baseline="0" dirty="0" smtClean="0"/>
          </a:p>
          <a:p>
            <a:r>
              <a:rPr lang="en-US" baseline="0" dirty="0" smtClean="0"/>
              <a:t>Bring out graham crackers that are cooked and ready to try</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15</a:t>
            </a:fld>
            <a:endParaRPr lang="en-US" dirty="0"/>
          </a:p>
        </p:txBody>
      </p:sp>
    </p:spTree>
    <p:extLst>
      <p:ext uri="{BB962C8B-B14F-4D97-AF65-F5344CB8AC3E}">
        <p14:creationId xmlns:p14="http://schemas.microsoft.com/office/powerpoint/2010/main" val="71882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these</a:t>
            </a:r>
            <a:r>
              <a:rPr lang="en-US" baseline="0" dirty="0" smtClean="0"/>
              <a:t> are the graham crackers that are done. I made them and then vacuum sealed them, it worked really well…</a:t>
            </a:r>
          </a:p>
          <a:p>
            <a:r>
              <a:rPr lang="en-US" baseline="0" dirty="0" smtClean="0"/>
              <a:t>But sense we are making s’mores, we need marshmallows.</a:t>
            </a:r>
          </a:p>
          <a:p>
            <a:r>
              <a:rPr lang="en-US" baseline="0" dirty="0" smtClean="0"/>
              <a:t>This is another food that is very different than it started!</a:t>
            </a:r>
          </a:p>
          <a:p>
            <a:r>
              <a:rPr lang="en-US" baseline="0" dirty="0" smtClean="0"/>
              <a:t>Marshmallows were a cure for sickness…</a:t>
            </a:r>
          </a:p>
          <a:p>
            <a:r>
              <a:rPr lang="en-US" baseline="0" dirty="0" smtClean="0"/>
              <a:t>The original marshmallow was a swamp plant that looks kind of like a hollyhock that was native to west Asia and Europe. Its roots produce a sticky white sap that was used medicinally for centuries. </a:t>
            </a:r>
          </a:p>
          <a:p>
            <a:r>
              <a:rPr lang="en-US" baseline="0" dirty="0" smtClean="0"/>
              <a:t>In Egypt, over 2000 years ago they candied the root to make a delicacies for their gods, nobility and pharaohs. They mixed the mallow sap, honey and grains and baked it into a cake.</a:t>
            </a:r>
          </a:p>
          <a:p>
            <a:r>
              <a:rPr lang="en-US" baseline="0" dirty="0" smtClean="0"/>
              <a:t>They also brewed mixtures of the plant sap and believed it cured sore throats and pains</a:t>
            </a:r>
          </a:p>
          <a:p>
            <a:r>
              <a:rPr lang="en-US" baseline="0" dirty="0" smtClean="0"/>
              <a:t>It was almond Hippocrates medical treatments.</a:t>
            </a:r>
          </a:p>
          <a:p>
            <a:r>
              <a:rPr lang="en-US" baseline="0" dirty="0" smtClean="0"/>
              <a:t>In the 15</a:t>
            </a:r>
            <a:r>
              <a:rPr lang="en-US" baseline="30000" dirty="0" smtClean="0"/>
              <a:t>th</a:t>
            </a:r>
            <a:r>
              <a:rPr lang="en-US" baseline="0" dirty="0" smtClean="0"/>
              <a:t> and 16</a:t>
            </a:r>
            <a:r>
              <a:rPr lang="en-US" baseline="30000" dirty="0" smtClean="0"/>
              <a:t>th</a:t>
            </a:r>
            <a:r>
              <a:rPr lang="en-US" baseline="0" dirty="0" smtClean="0"/>
              <a:t> centuries it was used for just about everything. Toothaches, coughs, sore throats, diarrhea and stomach aches. It was even used as a love potion. </a:t>
            </a:r>
          </a:p>
          <a:p>
            <a:endParaRPr lang="en-US" baseline="0" dirty="0" smtClean="0"/>
          </a:p>
          <a:p>
            <a:r>
              <a:rPr lang="en-US" baseline="0" dirty="0" smtClean="0"/>
              <a:t>In </a:t>
            </a:r>
            <a:r>
              <a:rPr lang="en-US" baseline="0" dirty="0" smtClean="0"/>
              <a:t>the middle ages, they would candy chunks of the roots to make a little medicine that was like a cough drops that people could suck on for a sore throat.</a:t>
            </a:r>
          </a:p>
          <a:p>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16</a:t>
            </a:fld>
            <a:endParaRPr lang="en-US" dirty="0"/>
          </a:p>
        </p:txBody>
      </p:sp>
    </p:spTree>
    <p:extLst>
      <p:ext uri="{BB962C8B-B14F-4D97-AF65-F5344CB8AC3E}">
        <p14:creationId xmlns:p14="http://schemas.microsoft.com/office/powerpoint/2010/main" val="3239389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 1800”s French shop owners discovered that cooking and whipping marshmallow sap with egg whites and corn syrup and molding then</a:t>
            </a:r>
            <a:r>
              <a:rPr lang="en-US" baseline="0" dirty="0" smtClean="0"/>
              <a:t> molding them into little candies make a wonderful delicacies. </a:t>
            </a:r>
            <a:endParaRPr lang="en-US" baseline="0" dirty="0" smtClean="0"/>
          </a:p>
          <a:p>
            <a:endParaRPr lang="en-US" baseline="0" dirty="0" smtClean="0"/>
          </a:p>
          <a:p>
            <a:r>
              <a:rPr lang="en-US" baseline="0" dirty="0" smtClean="0"/>
              <a:t>They </a:t>
            </a:r>
            <a:r>
              <a:rPr lang="en-US" baseline="0" dirty="0" smtClean="0"/>
              <a:t>are very expensive to make and only the wealthy could enjoy them </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17</a:t>
            </a:fld>
            <a:endParaRPr lang="en-US" dirty="0"/>
          </a:p>
        </p:txBody>
      </p:sp>
    </p:spTree>
    <p:extLst>
      <p:ext uri="{BB962C8B-B14F-4D97-AF65-F5344CB8AC3E}">
        <p14:creationId xmlns:p14="http://schemas.microsoft.com/office/powerpoint/2010/main" val="224537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wide spread availability of</a:t>
            </a:r>
            <a:r>
              <a:rPr lang="en-US" baseline="0" dirty="0" smtClean="0"/>
              <a:t> gelatin </a:t>
            </a:r>
            <a:r>
              <a:rPr lang="en-US" baseline="0" dirty="0" smtClean="0"/>
              <a:t>the mallow was replaced by gelatin. By replacing </a:t>
            </a:r>
            <a:r>
              <a:rPr lang="en-US" baseline="0" dirty="0" smtClean="0"/>
              <a:t>the mallow these treats became more airy and could hold their shape. In 1954 the process was further streamlined and what we now know as the marshmallow got its shape. </a:t>
            </a:r>
          </a:p>
          <a:p>
            <a:r>
              <a:rPr lang="en-US" baseline="0" dirty="0" smtClean="0"/>
              <a:t>Now the process was easier and less labor intensive</a:t>
            </a:r>
            <a:r>
              <a:rPr lang="en-US" baseline="0" dirty="0" smtClean="0"/>
              <a:t>.</a:t>
            </a:r>
          </a:p>
          <a:p>
            <a:endParaRPr lang="en-US" baseline="0" dirty="0" smtClean="0"/>
          </a:p>
          <a:p>
            <a:r>
              <a:rPr lang="en-US" baseline="0" dirty="0" smtClean="0"/>
              <a:t> </a:t>
            </a:r>
            <a:r>
              <a:rPr lang="en-US" baseline="0" dirty="0" smtClean="0"/>
              <a:t>This reduced the price greatly so they could be available to everyone and not just the wealthy. </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18</a:t>
            </a:fld>
            <a:endParaRPr lang="en-US" dirty="0"/>
          </a:p>
        </p:txBody>
      </p:sp>
    </p:spTree>
    <p:extLst>
      <p:ext uri="{BB962C8B-B14F-4D97-AF65-F5344CB8AC3E}">
        <p14:creationId xmlns:p14="http://schemas.microsoft.com/office/powerpoint/2010/main" val="227607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 shape and processing was years away, by the end</a:t>
            </a:r>
            <a:r>
              <a:rPr lang="en-US" baseline="0" dirty="0" smtClean="0"/>
              <a:t> of the 1800, they make their way into the campfire scene. They were easy</a:t>
            </a:r>
            <a:r>
              <a:rPr lang="en-US" baseline="0" dirty="0" smtClean="0"/>
              <a:t>.</a:t>
            </a:r>
          </a:p>
          <a:p>
            <a:endParaRPr lang="en-US" baseline="0" dirty="0" smtClean="0"/>
          </a:p>
          <a:p>
            <a:r>
              <a:rPr lang="en-US" baseline="0" dirty="0" smtClean="0"/>
              <a:t>A </a:t>
            </a:r>
            <a:r>
              <a:rPr lang="en-US" baseline="0" dirty="0" smtClean="0"/>
              <a:t>stick and a marshmallow and you had a great treat that was really social too.</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19</a:t>
            </a:fld>
            <a:endParaRPr lang="en-US" dirty="0"/>
          </a:p>
        </p:txBody>
      </p:sp>
    </p:spTree>
    <p:extLst>
      <p:ext uri="{BB962C8B-B14F-4D97-AF65-F5344CB8AC3E}">
        <p14:creationId xmlns:p14="http://schemas.microsoft.com/office/powerpoint/2010/main" val="43827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Kathy Babbitt. I am a classical Chef, </a:t>
            </a:r>
            <a:r>
              <a:rPr lang="en-US" baseline="0" dirty="0" smtClean="0"/>
              <a:t>author of Loving Living Gluten Free Recipes that work cookbook and the </a:t>
            </a:r>
            <a:r>
              <a:rPr lang="en-US" baseline="0" dirty="0" smtClean="0"/>
              <a:t>President of BABBITTS INC, which has a program called the GIFT program, Gluten Intolerance food training, </a:t>
            </a:r>
          </a:p>
          <a:p>
            <a:r>
              <a:rPr lang="en-US" baseline="0" dirty="0" smtClean="0"/>
              <a:t>and one of its goals is to educated people on living gluten free. </a:t>
            </a:r>
          </a:p>
          <a:p>
            <a:r>
              <a:rPr lang="en-US" baseline="0" dirty="0" smtClean="0"/>
              <a:t>I do that one on one and in classes like this one. </a:t>
            </a:r>
          </a:p>
          <a:p>
            <a:r>
              <a:rPr lang="en-US" baseline="0" dirty="0" smtClean="0"/>
              <a:t>This </a:t>
            </a:r>
            <a:r>
              <a:rPr lang="en-US" baseline="0" dirty="0" smtClean="0"/>
              <a:t>is my husband Scott, he is the financial officer of the company and is graciously helping with the presentation today</a:t>
            </a:r>
          </a:p>
          <a:p>
            <a:endParaRPr lang="en-US" baseline="0" dirty="0" smtClean="0"/>
          </a:p>
          <a:p>
            <a:endParaRPr lang="en-US" baseline="0" dirty="0" smtClean="0"/>
          </a:p>
          <a:p>
            <a:r>
              <a:rPr lang="en-US" baseline="0" dirty="0" smtClean="0"/>
              <a:t>We </a:t>
            </a:r>
            <a:r>
              <a:rPr lang="en-US" baseline="0" dirty="0" smtClean="0"/>
              <a:t>are thrilled to be here with you today.</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2</a:t>
            </a:fld>
            <a:endParaRPr lang="en-US" dirty="0"/>
          </a:p>
        </p:txBody>
      </p:sp>
    </p:spTree>
    <p:extLst>
      <p:ext uri="{BB962C8B-B14F-4D97-AF65-F5344CB8AC3E}">
        <p14:creationId xmlns:p14="http://schemas.microsoft.com/office/powerpoint/2010/main" val="368252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s’mores history seems to begin in 1927</a:t>
            </a:r>
            <a:r>
              <a:rPr lang="en-US" baseline="0" dirty="0" smtClean="0"/>
              <a:t> in a publication called tramping and trailing with the girl scouts. Actually my first experience </a:t>
            </a:r>
            <a:r>
              <a:rPr lang="en-US" baseline="0" dirty="0" smtClean="0"/>
              <a:t>with </a:t>
            </a:r>
            <a:r>
              <a:rPr lang="en-US" baseline="0" dirty="0" smtClean="0"/>
              <a:t>s’mores was at a girl scout camp when I was a child. Loretta </a:t>
            </a:r>
            <a:r>
              <a:rPr lang="en-US" baseline="0" dirty="0" err="1" smtClean="0"/>
              <a:t>scott</a:t>
            </a:r>
            <a:r>
              <a:rPr lang="en-US" baseline="0" dirty="0" smtClean="0"/>
              <a:t> crew is credited wit a recipe. Recipes for some mores continued in cookbooks from the girl scouts until 1971. </a:t>
            </a:r>
          </a:p>
          <a:p>
            <a:endParaRPr lang="en-US" baseline="0" dirty="0" smtClean="0"/>
          </a:p>
          <a:p>
            <a:r>
              <a:rPr lang="en-US" baseline="0" dirty="0" smtClean="0"/>
              <a:t>You </a:t>
            </a:r>
            <a:r>
              <a:rPr lang="en-US" baseline="0" dirty="0" smtClean="0"/>
              <a:t>just toast a </a:t>
            </a:r>
            <a:r>
              <a:rPr lang="en-US" baseline="0" dirty="0" smtClean="0"/>
              <a:t>marshmallow, </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20</a:t>
            </a:fld>
            <a:endParaRPr lang="en-US" dirty="0"/>
          </a:p>
        </p:txBody>
      </p:sp>
    </p:spTree>
    <p:extLst>
      <p:ext uri="{BB962C8B-B14F-4D97-AF65-F5344CB8AC3E}">
        <p14:creationId xmlns:p14="http://schemas.microsoft.com/office/powerpoint/2010/main" val="113262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Chocolate is the last ingredient. </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21</a:t>
            </a:fld>
            <a:endParaRPr lang="en-US" dirty="0"/>
          </a:p>
        </p:txBody>
      </p:sp>
    </p:spTree>
    <p:extLst>
      <p:ext uri="{BB962C8B-B14F-4D97-AF65-F5344CB8AC3E}">
        <p14:creationId xmlns:p14="http://schemas.microsoft.com/office/powerpoint/2010/main" val="14730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anyone have any questions</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22</a:t>
            </a:fld>
            <a:endParaRPr lang="en-US" dirty="0"/>
          </a:p>
        </p:txBody>
      </p:sp>
    </p:spTree>
    <p:extLst>
      <p:ext uri="{BB962C8B-B14F-4D97-AF65-F5344CB8AC3E}">
        <p14:creationId xmlns:p14="http://schemas.microsoft.com/office/powerpoint/2010/main" val="310003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6C8FBB-1890-4226-B653-D820BFBD6E3F}" type="slidenum">
              <a:rPr lang="en-US" smtClean="0"/>
              <a:pPr/>
              <a:t>23</a:t>
            </a:fld>
            <a:endParaRPr lang="en-US" dirty="0"/>
          </a:p>
        </p:txBody>
      </p:sp>
    </p:spTree>
    <p:extLst>
      <p:ext uri="{BB962C8B-B14F-4D97-AF65-F5344CB8AC3E}">
        <p14:creationId xmlns:p14="http://schemas.microsoft.com/office/powerpoint/2010/main" val="223882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just say that I miss wheat. I really miss wheat</a:t>
            </a:r>
          </a:p>
          <a:p>
            <a:r>
              <a:rPr lang="en-US" dirty="0" smtClean="0"/>
              <a:t>Before</a:t>
            </a:r>
            <a:r>
              <a:rPr lang="en-US" baseline="0" dirty="0" smtClean="0"/>
              <a:t> finding out I had to live gluten free we  owned an Italian restaurant, Pizza, pasta… I loved it all. Bread was my favorite food group</a:t>
            </a:r>
          </a:p>
          <a:p>
            <a:r>
              <a:rPr lang="en-US" baseline="0" dirty="0" smtClean="0"/>
              <a:t>I have </a:t>
            </a:r>
            <a:r>
              <a:rPr lang="en-US" baseline="0" dirty="0" smtClean="0"/>
              <a:t>Hashimoto’s </a:t>
            </a:r>
            <a:r>
              <a:rPr lang="en-US" baseline="0" dirty="0" smtClean="0"/>
              <a:t>though and like so may others I was not even aware that I had to live gluten free. I was treated for a lot of different illnesses before finding out that gluten was the cause of all the ailments</a:t>
            </a:r>
          </a:p>
          <a:p>
            <a:r>
              <a:rPr lang="en-US" baseline="0" dirty="0" smtClean="0"/>
              <a:t>I have been on this journey for 12 years. It has not been easy. Like everyone, there have been </a:t>
            </a:r>
            <a:r>
              <a:rPr lang="en-US" baseline="0" dirty="0" smtClean="0"/>
              <a:t>ups </a:t>
            </a:r>
            <a:r>
              <a:rPr lang="en-US" baseline="0" dirty="0" smtClean="0"/>
              <a:t>and downs. </a:t>
            </a:r>
          </a:p>
          <a:p>
            <a:endParaRPr lang="en-US" baseline="0" dirty="0" smtClean="0"/>
          </a:p>
          <a:p>
            <a:r>
              <a:rPr lang="en-US" baseline="0" dirty="0" smtClean="0"/>
              <a:t>Now </a:t>
            </a:r>
            <a:r>
              <a:rPr lang="en-US" baseline="0" dirty="0" smtClean="0"/>
              <a:t>I try to help others learn to live gluten free using the lessons that I have learned along the way</a:t>
            </a:r>
          </a:p>
          <a:p>
            <a:endParaRPr lang="en-US" dirty="0" smtClean="0"/>
          </a:p>
        </p:txBody>
      </p:sp>
      <p:sp>
        <p:nvSpPr>
          <p:cNvPr id="4" name="Slide Number Placeholder 3"/>
          <p:cNvSpPr>
            <a:spLocks noGrp="1"/>
          </p:cNvSpPr>
          <p:nvPr>
            <p:ph type="sldNum" sz="quarter" idx="10"/>
          </p:nvPr>
        </p:nvSpPr>
        <p:spPr/>
        <p:txBody>
          <a:bodyPr/>
          <a:lstStyle/>
          <a:p>
            <a:fld id="{516C8FBB-1890-4226-B653-D820BFBD6E3F}" type="slidenum">
              <a:rPr lang="en-US" smtClean="0"/>
              <a:pPr/>
              <a:t>3</a:t>
            </a:fld>
            <a:endParaRPr lang="en-US" dirty="0"/>
          </a:p>
        </p:txBody>
      </p:sp>
    </p:spTree>
    <p:extLst>
      <p:ext uri="{BB962C8B-B14F-4D97-AF65-F5344CB8AC3E}">
        <p14:creationId xmlns:p14="http://schemas.microsoft.com/office/powerpoint/2010/main" val="407143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hard</a:t>
            </a:r>
            <a:r>
              <a:rPr lang="en-US" baseline="0" dirty="0" smtClean="0"/>
              <a:t> not to miss a normal life.</a:t>
            </a:r>
          </a:p>
          <a:p>
            <a:r>
              <a:rPr lang="en-US" baseline="0" dirty="0" smtClean="0"/>
              <a:t>Living in a blending home can be challenging. I work with families and individuals on avoiding cross contamination in the home and helping them find solutions to everyday challenges.</a:t>
            </a:r>
          </a:p>
          <a:p>
            <a:endParaRPr lang="en-US" baseline="0" dirty="0" smtClean="0"/>
          </a:p>
          <a:p>
            <a:r>
              <a:rPr lang="en-US" baseline="0" dirty="0" smtClean="0"/>
              <a:t>Knowing what to buy in the store can be difficult. There are lots of GF products out there and labeling is getting better, but we are still spending more money at times than we need to. Jam is a great example. I have clients that buy expensive jam that say GF on the label and they are on the shelf next to Smucker and many store brands that are Gluten </a:t>
            </a:r>
            <a:r>
              <a:rPr lang="en-US" baseline="0" dirty="0" smtClean="0"/>
              <a:t>free and they do not know it.</a:t>
            </a:r>
            <a:endParaRPr lang="en-US" baseline="0" dirty="0" smtClean="0"/>
          </a:p>
          <a:p>
            <a:endParaRPr lang="en-US" baseline="0" dirty="0" smtClean="0"/>
          </a:p>
          <a:p>
            <a:r>
              <a:rPr lang="en-US" baseline="0" dirty="0" smtClean="0"/>
              <a:t>Then </a:t>
            </a:r>
            <a:r>
              <a:rPr lang="en-US" baseline="0" dirty="0" smtClean="0"/>
              <a:t>there is the information on the internet. It can be conflicting and </a:t>
            </a:r>
            <a:r>
              <a:rPr lang="en-US" baseline="0" dirty="0" smtClean="0"/>
              <a:t>confusing. Standing in the grocery store isle, googling “is it gluten free” and getting conflicting information on the internet is frustrating… it can be hard to find the manufacture site and get the answers you need. </a:t>
            </a:r>
          </a:p>
          <a:p>
            <a:endParaRPr lang="en-US" baseline="0" dirty="0" smtClean="0"/>
          </a:p>
          <a:p>
            <a:r>
              <a:rPr lang="en-US" baseline="0" dirty="0" smtClean="0"/>
              <a:t>It </a:t>
            </a:r>
            <a:r>
              <a:rPr lang="en-US" baseline="0" dirty="0" smtClean="0"/>
              <a:t>is getting better, but it call all lead to frustration. It can be hard to know what to believe</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4</a:t>
            </a:fld>
            <a:endParaRPr lang="en-US" dirty="0"/>
          </a:p>
        </p:txBody>
      </p:sp>
    </p:spTree>
    <p:extLst>
      <p:ext uri="{BB962C8B-B14F-4D97-AF65-F5344CB8AC3E}">
        <p14:creationId xmlns:p14="http://schemas.microsoft.com/office/powerpoint/2010/main" val="168629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that limiting is not good enough. There is </a:t>
            </a:r>
            <a:r>
              <a:rPr lang="en-US" dirty="0" smtClean="0"/>
              <a:t>no </a:t>
            </a:r>
            <a:r>
              <a:rPr lang="en-US" dirty="0" smtClean="0"/>
              <a:t>cutting back for us. </a:t>
            </a:r>
          </a:p>
          <a:p>
            <a:r>
              <a:rPr lang="en-US" dirty="0" smtClean="0"/>
              <a:t>We must completely avoid</a:t>
            </a:r>
            <a:r>
              <a:rPr lang="en-US" baseline="0" dirty="0" smtClean="0"/>
              <a:t> gluten. Period.</a:t>
            </a:r>
          </a:p>
          <a:p>
            <a:r>
              <a:rPr lang="en-US" baseline="0" dirty="0" smtClean="0"/>
              <a:t>We know that the safest foods are foods that are naturally gluten free, made without adding gluten or </a:t>
            </a:r>
            <a:r>
              <a:rPr lang="en-US" baseline="0" dirty="0" smtClean="0"/>
              <a:t>cooking </a:t>
            </a:r>
            <a:r>
              <a:rPr lang="en-US" baseline="0" dirty="0" smtClean="0"/>
              <a:t>with gluten and made in a way that avoids cross contamination. A chicken breast is gluten free, adding gluten bread crumbs and frying with gluten onion rings…that is a problem.</a:t>
            </a:r>
          </a:p>
          <a:p>
            <a:r>
              <a:rPr lang="en-US" baseline="0" dirty="0" smtClean="0"/>
              <a:t>How can we bring some normalcy back into our lives. How can we help our children participate in actives with other children without having to have “special” foods others are not eating</a:t>
            </a:r>
            <a:r>
              <a:rPr lang="en-US" baseline="0" dirty="0" smtClean="0"/>
              <a:t>?</a:t>
            </a:r>
          </a:p>
          <a:p>
            <a:endParaRPr lang="en-US" baseline="0" dirty="0" smtClean="0"/>
          </a:p>
          <a:p>
            <a:r>
              <a:rPr lang="en-US" baseline="0" dirty="0" smtClean="0"/>
              <a:t> </a:t>
            </a:r>
            <a:r>
              <a:rPr lang="en-US" baseline="0" dirty="0" smtClean="0"/>
              <a:t>I hear so many </a:t>
            </a:r>
            <a:r>
              <a:rPr lang="en-US" baseline="0" dirty="0" smtClean="0"/>
              <a:t>complaints </a:t>
            </a:r>
            <a:r>
              <a:rPr lang="en-US" baseline="0" dirty="0" smtClean="0"/>
              <a:t>from </a:t>
            </a:r>
            <a:r>
              <a:rPr lang="en-US" baseline="0" dirty="0" err="1" smtClean="0"/>
              <a:t>gF</a:t>
            </a:r>
            <a:r>
              <a:rPr lang="en-US" baseline="0" dirty="0" smtClean="0"/>
              <a:t> and Gluten eaters alike trying to merge the two</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5</a:t>
            </a:fld>
            <a:endParaRPr lang="en-US" dirty="0"/>
          </a:p>
        </p:txBody>
      </p:sp>
    </p:spTree>
    <p:extLst>
      <p:ext uri="{BB962C8B-B14F-4D97-AF65-F5344CB8AC3E}">
        <p14:creationId xmlns:p14="http://schemas.microsoft.com/office/powerpoint/2010/main" val="151417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times that we can have a little normalcy in our lives and not just at home. </a:t>
            </a:r>
          </a:p>
          <a:p>
            <a:r>
              <a:rPr lang="en-US" baseline="0" dirty="0" smtClean="0"/>
              <a:t>There are foods that we can make with easy to find ingredients that everyone can enjoy. I make a </a:t>
            </a:r>
            <a:r>
              <a:rPr lang="en-US" baseline="0" dirty="0" err="1" smtClean="0"/>
              <a:t>texas</a:t>
            </a:r>
            <a:r>
              <a:rPr lang="en-US" baseline="0" dirty="0" smtClean="0"/>
              <a:t> sheet cake that a friend buys when she needs a dessert for a party. She bought it once for here daughter who is GF and she bough a </a:t>
            </a:r>
            <a:r>
              <a:rPr lang="en-US" baseline="0" dirty="0" err="1" smtClean="0"/>
              <a:t>publix</a:t>
            </a:r>
            <a:r>
              <a:rPr lang="en-US" baseline="0" dirty="0" smtClean="0"/>
              <a:t> cake for everyone else. The </a:t>
            </a:r>
            <a:r>
              <a:rPr lang="en-US" baseline="0" dirty="0" err="1" smtClean="0"/>
              <a:t>texas</a:t>
            </a:r>
            <a:r>
              <a:rPr lang="en-US" baseline="0" dirty="0" smtClean="0"/>
              <a:t> sheet cake was devoured and the </a:t>
            </a:r>
            <a:r>
              <a:rPr lang="en-US" baseline="0" dirty="0" err="1" smtClean="0"/>
              <a:t>publix</a:t>
            </a:r>
            <a:r>
              <a:rPr lang="en-US" baseline="0" dirty="0" smtClean="0"/>
              <a:t> cake went uncut. Imagine a life where you can bring food to a work or family function that everyone enjoys while it is gluten free…</a:t>
            </a:r>
          </a:p>
          <a:p>
            <a:r>
              <a:rPr lang="en-US" baseline="0" dirty="0" smtClean="0"/>
              <a:t>Imagine sending treats to school for your </a:t>
            </a:r>
            <a:r>
              <a:rPr lang="en-US" baseline="0" dirty="0" err="1" smtClean="0"/>
              <a:t>childs</a:t>
            </a:r>
            <a:r>
              <a:rPr lang="en-US" baseline="0" dirty="0" smtClean="0"/>
              <a:t> class function that all the kids love and he doesn’t have to eat a pre packaged food that is different than the rest of the class</a:t>
            </a:r>
            <a:r>
              <a:rPr lang="en-US" baseline="0" dirty="0" smtClean="0"/>
              <a:t>… not that having treats your child can eat while the other kids are eating something they cannot is bad, it is a great idea… but what if they could all eat the same food and like it</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6</a:t>
            </a:fld>
            <a:endParaRPr lang="en-US" dirty="0"/>
          </a:p>
        </p:txBody>
      </p:sp>
    </p:spTree>
    <p:extLst>
      <p:ext uri="{BB962C8B-B14F-4D97-AF65-F5344CB8AC3E}">
        <p14:creationId xmlns:p14="http://schemas.microsoft.com/office/powerpoint/2010/main" val="19156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tackle a summer favorite. We</a:t>
            </a:r>
            <a:r>
              <a:rPr lang="en-US" baseline="0" dirty="0" smtClean="0"/>
              <a:t> will make graham crackers for s’mores. They are not just for s’mores… they are great with Nutella, plain or crushing for a graham cracker crumb pie crust</a:t>
            </a:r>
            <a:r>
              <a:rPr lang="en-US" baseline="0" dirty="0" smtClean="0"/>
              <a:t>!</a:t>
            </a:r>
          </a:p>
          <a:p>
            <a:endParaRPr lang="en-US" baseline="0" dirty="0" smtClean="0"/>
          </a:p>
          <a:p>
            <a:r>
              <a:rPr lang="en-US" dirty="0" smtClean="0"/>
              <a:t>the recipes are here for those</a:t>
            </a:r>
            <a:r>
              <a:rPr lang="en-US" baseline="0" dirty="0" smtClean="0"/>
              <a:t> that want them</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7</a:t>
            </a:fld>
            <a:endParaRPr lang="en-US" dirty="0"/>
          </a:p>
        </p:txBody>
      </p:sp>
    </p:spTree>
    <p:extLst>
      <p:ext uri="{BB962C8B-B14F-4D97-AF65-F5344CB8AC3E}">
        <p14:creationId xmlns:p14="http://schemas.microsoft.com/office/powerpoint/2010/main" val="155535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recipe. </a:t>
            </a:r>
            <a:r>
              <a:rPr lang="en-US" baseline="0" dirty="0" smtClean="0"/>
              <a:t> </a:t>
            </a:r>
            <a:r>
              <a:rPr lang="en-US" baseline="0" dirty="0" smtClean="0"/>
              <a:t>There is dairy in this recipe, though you can use a dairy substitute if you want. Todays do have dairy though.</a:t>
            </a:r>
          </a:p>
          <a:p>
            <a:endParaRPr lang="en-US" baseline="0" dirty="0" smtClean="0"/>
          </a:p>
          <a:p>
            <a:r>
              <a:rPr lang="en-US" baseline="0" dirty="0" smtClean="0"/>
              <a:t>Lets get started.</a:t>
            </a:r>
          </a:p>
          <a:p>
            <a:r>
              <a:rPr lang="en-US" baseline="0" dirty="0" smtClean="0"/>
              <a:t>Advance when I go over the ingredients</a:t>
            </a:r>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8</a:t>
            </a:fld>
            <a:endParaRPr lang="en-US" dirty="0"/>
          </a:p>
        </p:txBody>
      </p:sp>
    </p:spTree>
    <p:extLst>
      <p:ext uri="{BB962C8B-B14F-4D97-AF65-F5344CB8AC3E}">
        <p14:creationId xmlns:p14="http://schemas.microsoft.com/office/powerpoint/2010/main" val="28318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mixing I will talk about</a:t>
            </a:r>
            <a:r>
              <a:rPr lang="en-US" baseline="0" dirty="0" smtClean="0"/>
              <a:t> the flours</a:t>
            </a:r>
          </a:p>
          <a:p>
            <a:r>
              <a:rPr lang="en-US" baseline="0" dirty="0" smtClean="0"/>
              <a:t>When working with gluten free flours, you have to handle them differently</a:t>
            </a:r>
          </a:p>
          <a:p>
            <a:r>
              <a:rPr lang="en-US" baseline="0" dirty="0" smtClean="0"/>
              <a:t>The main difference is the absorption of moisture</a:t>
            </a:r>
          </a:p>
          <a:p>
            <a:r>
              <a:rPr lang="en-US" baseline="0" dirty="0" smtClean="0"/>
              <a:t>You have to give the flour some extra time to absorb the moisture or it will be grainy. You have to let it stand. There are some other ingredients that help with that, coco for example and oatmeal. As a general rule though, let the batter stand</a:t>
            </a:r>
          </a:p>
          <a:p>
            <a:r>
              <a:rPr lang="en-US" baseline="0" dirty="0" smtClean="0"/>
              <a:t>The different flours have different best uses too. I have millet flour in her too. Yes this is the same millet grain that you feed the birds. Millet flour stays flaky. It is great in pie crusts because it adds to flakiness. </a:t>
            </a:r>
          </a:p>
          <a:p>
            <a:r>
              <a:rPr lang="en-US" baseline="0" dirty="0" smtClean="0"/>
              <a:t>You cannot over mix GF flours. Overmixing has to do with gluten development. When making cookies for example, you add the flour last and mix just </a:t>
            </a:r>
            <a:r>
              <a:rPr lang="en-US" baseline="0" dirty="0" err="1" smtClean="0"/>
              <a:t>intil</a:t>
            </a:r>
            <a:r>
              <a:rPr lang="en-US" baseline="0" dirty="0" smtClean="0"/>
              <a:t> incorporated. When making bread with wheat flours, you have to mix longer and then kneed the dough. That is to develop the gluten strands. With Gf flours, there is no gluten.</a:t>
            </a:r>
          </a:p>
          <a:p>
            <a:endParaRPr lang="en-US" baseline="0" dirty="0" smtClean="0"/>
          </a:p>
          <a:p>
            <a:r>
              <a:rPr lang="en-US" baseline="0" dirty="0" smtClean="0"/>
              <a:t>You </a:t>
            </a:r>
            <a:r>
              <a:rPr lang="en-US" baseline="0" dirty="0" smtClean="0"/>
              <a:t>can incorporate too much air into the mix and the gums may not be able to hold the air. But you cannot “toughen” the dough as you can with gluten flours.</a:t>
            </a:r>
          </a:p>
          <a:p>
            <a:endParaRPr lang="en-US" dirty="0"/>
          </a:p>
        </p:txBody>
      </p:sp>
      <p:sp>
        <p:nvSpPr>
          <p:cNvPr id="4" name="Slide Number Placeholder 3"/>
          <p:cNvSpPr>
            <a:spLocks noGrp="1"/>
          </p:cNvSpPr>
          <p:nvPr>
            <p:ph type="sldNum" sz="quarter" idx="10"/>
          </p:nvPr>
        </p:nvSpPr>
        <p:spPr/>
        <p:txBody>
          <a:bodyPr/>
          <a:lstStyle/>
          <a:p>
            <a:fld id="{516C8FBB-1890-4226-B653-D820BFBD6E3F}" type="slidenum">
              <a:rPr lang="en-US" smtClean="0"/>
              <a:pPr/>
              <a:t>9</a:t>
            </a:fld>
            <a:endParaRPr lang="en-US" dirty="0"/>
          </a:p>
        </p:txBody>
      </p:sp>
    </p:spTree>
    <p:extLst>
      <p:ext uri="{BB962C8B-B14F-4D97-AF65-F5344CB8AC3E}">
        <p14:creationId xmlns:p14="http://schemas.microsoft.com/office/powerpoint/2010/main" val="375142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2A39278-6CE3-4959-BF16-03A00860DF52}" type="datetimeFigureOut">
              <a:rPr lang="en-US" smtClean="0"/>
              <a:pPr/>
              <a:t>5/20/2017</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597BA74-AE95-4197-88BA-095C7C4C471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2A39278-6CE3-4959-BF16-03A00860DF52}" type="datetimeFigureOut">
              <a:rPr lang="en-US" smtClean="0"/>
              <a:pPr/>
              <a:t>5/20/2017</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2A39278-6CE3-4959-BF16-03A00860DF52}" type="datetimeFigureOut">
              <a:rPr lang="en-US" smtClean="0"/>
              <a:pPr/>
              <a:t>5/20/2017</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597BA74-AE95-4197-88BA-095C7C4C471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2A39278-6CE3-4959-BF16-03A00860DF52}" type="datetimeFigureOut">
              <a:rPr lang="en-US" smtClean="0"/>
              <a:pPr/>
              <a:t>5/20/2017</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597BA74-AE95-4197-88BA-095C7C4C4711}" type="slidenum">
              <a:rPr lang="en-US" smtClean="0"/>
              <a:pPr/>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2A39278-6CE3-4959-BF16-03A00860DF52}" type="datetimeFigureOut">
              <a:rPr lang="en-US" smtClean="0"/>
              <a:pPr/>
              <a:t>5/20/2017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597BA74-AE95-4197-88BA-095C7C4C4711}"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2A39278-6CE3-4959-BF16-03A00860DF52}" type="datetimeFigureOut">
              <a:rPr lang="en-US" smtClean="0"/>
              <a:pPr/>
              <a:t>5/20/2017</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597BA74-AE95-4197-88BA-095C7C4C47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lovinglivingglutenfree.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2506" y="2971800"/>
            <a:ext cx="5532120" cy="1074148"/>
          </a:xfrm>
        </p:spPr>
        <p:txBody>
          <a:bodyPr/>
          <a:lstStyle/>
          <a:p>
            <a:r>
              <a:rPr lang="en-US" dirty="0" smtClean="0"/>
              <a:t>Bring On Summer!</a:t>
            </a:r>
            <a:endParaRPr lang="en-US" dirty="0"/>
          </a:p>
        </p:txBody>
      </p:sp>
      <p:sp>
        <p:nvSpPr>
          <p:cNvPr id="3" name="Subtitle 2"/>
          <p:cNvSpPr>
            <a:spLocks noGrp="1"/>
          </p:cNvSpPr>
          <p:nvPr>
            <p:ph type="subTitle" idx="1"/>
          </p:nvPr>
        </p:nvSpPr>
        <p:spPr>
          <a:xfrm>
            <a:off x="2590800" y="4426948"/>
            <a:ext cx="6400800" cy="1752600"/>
          </a:xfrm>
        </p:spPr>
        <p:txBody>
          <a:bodyPr>
            <a:normAutofit/>
          </a:bodyPr>
          <a:lstStyle/>
          <a:p>
            <a:r>
              <a:rPr lang="en-US" sz="1800" dirty="0" smtClean="0">
                <a:solidFill>
                  <a:schemeClr val="tx1"/>
                </a:solidFill>
              </a:rPr>
              <a:t>Enjoy Gluten Free Graham Crackers &amp; S’mores once again</a:t>
            </a:r>
            <a:endParaRPr lang="en-US" sz="1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466" y="868196"/>
            <a:ext cx="2870200" cy="1917294"/>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sz="1600" dirty="0"/>
                  <a:t>Lay a piece of parchment paper on a clean counter and then turn the dough out onto it. Cover with a piece of plastic wrap and use a rolling pin to roll the dough out about ¼ inch thick. Roll the length first, and then roll the width. About 10 inches wide and about 24 inches long. The size will depend on how thick you want the crackers to be. Transfer to a cookie sheet by lifting the parchment onto the cookie sheet. Trim the parchment to fit into the pan. Score the dough into cracker shapes, do not cut all the way through. Squares about 2 ½ inches area good size. Prick the top with a </a:t>
                </a:r>
                <a:r>
                  <a:rPr lang="en-US" sz="1600" dirty="0" smtClean="0"/>
                  <a:t>fork</a:t>
                </a:r>
              </a:p>
              <a:p>
                <a:r>
                  <a:rPr lang="en-US" sz="1600" dirty="0"/>
                  <a:t>Cook in oven for approximately </a:t>
                </a:r>
                <a:r>
                  <a:rPr lang="en-US" sz="1600" u="sng" dirty="0"/>
                  <a:t>25 minutes at 300</a:t>
                </a:r>
                <a:r>
                  <a:rPr lang="en-US" sz="1600" dirty="0"/>
                  <a:t>°F then check the crackers. Turn the pan and then cook for an additional </a:t>
                </a:r>
                <a:r>
                  <a:rPr lang="en-US" sz="1600" u="sng" dirty="0"/>
                  <a:t>10-15 additional minutes at 375</a:t>
                </a:r>
                <a14:m>
                  <m:oMath xmlns:m="http://schemas.openxmlformats.org/officeDocument/2006/math">
                    <m:r>
                      <a:rPr lang="en-US" sz="1600" i="1" u="sng">
                        <a:latin typeface="Cambria Math" panose="02040503050406030204" pitchFamily="18" charset="0"/>
                      </a:rPr>
                      <m:t>°</m:t>
                    </m:r>
                  </m:oMath>
                </a14:m>
                <a:r>
                  <a:rPr lang="en-US" sz="1600" u="sng" dirty="0"/>
                  <a:t>F</a:t>
                </a:r>
                <a:r>
                  <a:rPr lang="en-US" sz="1600" dirty="0"/>
                  <a:t> until done. They should be lightly browned. Cooking them for 35 minutes (depending on </a:t>
                </a:r>
                <a:r>
                  <a:rPr lang="en-US" sz="1600" dirty="0" smtClean="0"/>
                  <a:t>size, total cooking time) </a:t>
                </a:r>
                <a:r>
                  <a:rPr lang="en-US" sz="1600" dirty="0"/>
                  <a:t>will produce a softer cracker, cook for 40-50 minutes total for a crispy cracker. The cooking time will depend on the thickness. Should you want a thinner cracker, less cooking time will be needed.</a:t>
                </a:r>
              </a:p>
              <a:p>
                <a:r>
                  <a:rPr lang="en-US" sz="1600" dirty="0"/>
                  <a:t>Cool and enjoy!</a:t>
                </a:r>
              </a:p>
              <a:p>
                <a:endParaRPr lang="en-US" sz="1600"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3"/>
                <a:stretch>
                  <a:fillRect t="-503" r="-1010"/>
                </a:stretch>
              </a:blipFill>
            </p:spPr>
            <p:txBody>
              <a:bodyPr/>
              <a:lstStyle/>
              <a:p>
                <a:r>
                  <a:rPr lang="en-US">
                    <a:noFill/>
                  </a:rPr>
                  <a:t> </a:t>
                </a:r>
              </a:p>
            </p:txBody>
          </p:sp>
        </mc:Fallback>
      </mc:AlternateContent>
    </p:spTree>
    <p:extLst>
      <p:ext uri="{BB962C8B-B14F-4D97-AF65-F5344CB8AC3E}">
        <p14:creationId xmlns:p14="http://schemas.microsoft.com/office/powerpoint/2010/main" val="168749317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graham crackers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00" y="4038600"/>
            <a:ext cx="2463800" cy="184785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729740"/>
            <a:ext cx="2286000" cy="17145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1729740"/>
            <a:ext cx="2286000" cy="1714500"/>
          </a:xfrm>
          <a:prstGeom prst="rect">
            <a:avLst/>
          </a:prstGeom>
        </p:spPr>
      </p:pic>
    </p:spTree>
    <p:extLst>
      <p:ext uri="{BB962C8B-B14F-4D97-AF65-F5344CB8AC3E}">
        <p14:creationId xmlns:p14="http://schemas.microsoft.com/office/powerpoint/2010/main" val="2327397480"/>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history of graham crackers</a:t>
            </a:r>
            <a:endParaRPr lang="en-US" sz="3200" dirty="0"/>
          </a:p>
        </p:txBody>
      </p:sp>
      <p:sp>
        <p:nvSpPr>
          <p:cNvPr id="3" name="Content Placeholder 2"/>
          <p:cNvSpPr>
            <a:spLocks noGrp="1"/>
          </p:cNvSpPr>
          <p:nvPr>
            <p:ph idx="1"/>
          </p:nvPr>
        </p:nvSpPr>
        <p:spPr/>
        <p:txBody>
          <a:bodyPr/>
          <a:lstStyle/>
          <a:p>
            <a:r>
              <a:rPr lang="en-US" dirty="0" smtClean="0"/>
              <a:t>What we know as graham crackers are not historically correct</a:t>
            </a:r>
          </a:p>
          <a:p>
            <a:r>
              <a:rPr lang="en-US" dirty="0" smtClean="0"/>
              <a:t>Original was a “health food” </a:t>
            </a:r>
          </a:p>
          <a:p>
            <a:r>
              <a:rPr lang="en-US" dirty="0" smtClean="0"/>
              <a:t>What is graham flour</a:t>
            </a:r>
          </a:p>
          <a:p>
            <a:pPr lvl="1"/>
            <a:r>
              <a:rPr lang="en-US" dirty="0" smtClean="0"/>
              <a:t>Developed by Rev. Sylvester Graham (7/5/1794-9/11/1851)as an alternative to the newly manufactured white flour</a:t>
            </a:r>
          </a:p>
          <a:p>
            <a:pPr lvl="1"/>
            <a:r>
              <a:rPr lang="en-US" dirty="0" smtClean="0"/>
              <a:t>To make, the endosperm of winter wheat is finely ground then the bran and germ layers are returned and mixed in. This resulted in a coarse, brown flour with a nutty sweet flavor. </a:t>
            </a:r>
          </a:p>
          <a:p>
            <a:endParaRPr lang="en-US" dirty="0" smtClean="0"/>
          </a:p>
          <a:p>
            <a:endParaRPr lang="en-US" dirty="0"/>
          </a:p>
        </p:txBody>
      </p:sp>
    </p:spTree>
    <p:extLst>
      <p:ext uri="{BB962C8B-B14F-4D97-AF65-F5344CB8AC3E}">
        <p14:creationId xmlns:p14="http://schemas.microsoft.com/office/powerpoint/2010/main" val="2133832444"/>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Graham bread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0044"/>
            <a:ext cx="7239000" cy="4826000"/>
          </a:xfrm>
        </p:spPr>
      </p:pic>
    </p:spTree>
    <p:extLst>
      <p:ext uri="{BB962C8B-B14F-4D97-AF65-F5344CB8AC3E}">
        <p14:creationId xmlns:p14="http://schemas.microsoft.com/office/powerpoint/2010/main" val="3972765317"/>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graham crackers</a:t>
            </a:r>
            <a:endParaRPr lang="en-US" dirty="0"/>
          </a:p>
        </p:txBody>
      </p:sp>
      <p:sp>
        <p:nvSpPr>
          <p:cNvPr id="3" name="Content Placeholder 2"/>
          <p:cNvSpPr>
            <a:spLocks noGrp="1"/>
          </p:cNvSpPr>
          <p:nvPr>
            <p:ph idx="1"/>
          </p:nvPr>
        </p:nvSpPr>
        <p:spPr/>
        <p:txBody>
          <a:bodyPr/>
          <a:lstStyle/>
          <a:p>
            <a:r>
              <a:rPr lang="en-US" dirty="0" smtClean="0"/>
              <a:t>Started showing up in cookbooks in about 1882, but some experts believe that Rev. Graham developed the recipe earlier in 1829.</a:t>
            </a:r>
          </a:p>
          <a:p>
            <a:endParaRPr lang="en-US" dirty="0" smtClean="0"/>
          </a:p>
          <a:p>
            <a:r>
              <a:rPr lang="en-US" dirty="0" smtClean="0"/>
              <a:t>They were originally name graham crackers because they were made with the un-sifted wheat flour that he promoted.</a:t>
            </a:r>
          </a:p>
          <a:p>
            <a:endParaRPr lang="en-US" dirty="0"/>
          </a:p>
        </p:txBody>
      </p:sp>
    </p:spTree>
    <p:extLst>
      <p:ext uri="{BB962C8B-B14F-4D97-AF65-F5344CB8AC3E}">
        <p14:creationId xmlns:p14="http://schemas.microsoft.com/office/powerpoint/2010/main" val="3681087694"/>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sz="2800" dirty="0" smtClean="0"/>
              <a:t>What we know as Graham Crackers</a:t>
            </a:r>
            <a:endParaRPr lang="en-US" sz="2800" dirty="0"/>
          </a:p>
        </p:txBody>
      </p:sp>
      <p:sp>
        <p:nvSpPr>
          <p:cNvPr id="3" name="Content Placeholder 2"/>
          <p:cNvSpPr>
            <a:spLocks noGrp="1"/>
          </p:cNvSpPr>
          <p:nvPr>
            <p:ph idx="1"/>
          </p:nvPr>
        </p:nvSpPr>
        <p:spPr/>
        <p:txBody>
          <a:bodyPr/>
          <a:lstStyle/>
          <a:p>
            <a:r>
              <a:rPr lang="en-US" dirty="0" smtClean="0"/>
              <a:t>Nabisco brought us what we know as graham crackers. </a:t>
            </a:r>
          </a:p>
          <a:p>
            <a:r>
              <a:rPr lang="en-US" dirty="0" smtClean="0"/>
              <a:t>1898 National Biscuit Company (now Nabisco) introduced a line of graham crackers then later in 1925 with the honey Maid Line.</a:t>
            </a:r>
          </a:p>
          <a:p>
            <a:r>
              <a:rPr lang="en-US" dirty="0" smtClean="0"/>
              <a:t>Todays graham crackers are made with bleached flour, exactly what the original was trying to fight against!</a:t>
            </a:r>
            <a:endParaRPr lang="en-US" dirty="0"/>
          </a:p>
        </p:txBody>
      </p:sp>
    </p:spTree>
    <p:extLst>
      <p:ext uri="{BB962C8B-B14F-4D97-AF65-F5344CB8AC3E}">
        <p14:creationId xmlns:p14="http://schemas.microsoft.com/office/powerpoint/2010/main" val="1731554184"/>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Marshmallows</a:t>
            </a:r>
            <a:endParaRPr lang="en-US" dirty="0"/>
          </a:p>
        </p:txBody>
      </p:sp>
      <p:sp>
        <p:nvSpPr>
          <p:cNvPr id="3" name="Content Placeholder 2"/>
          <p:cNvSpPr>
            <a:spLocks noGrp="1"/>
          </p:cNvSpPr>
          <p:nvPr>
            <p:ph idx="1"/>
          </p:nvPr>
        </p:nvSpPr>
        <p:spPr/>
        <p:txBody>
          <a:bodyPr/>
          <a:lstStyle/>
          <a:p>
            <a:pPr marL="0" indent="0">
              <a:buNone/>
            </a:pPr>
            <a:r>
              <a:rPr lang="en-US" dirty="0" smtClean="0"/>
              <a:t>Original marshmallow was a healthful all natural preparation.</a:t>
            </a:r>
          </a:p>
          <a:p>
            <a:pPr marL="0" indent="0">
              <a:buNone/>
            </a:pPr>
            <a:endParaRPr lang="en-US" dirty="0" smtClean="0"/>
          </a:p>
          <a:p>
            <a:pPr lvl="1"/>
            <a:r>
              <a:rPr lang="en-US" dirty="0" smtClean="0"/>
              <a:t>It was a swamp plant that resembled a hollyhock in Europe and west Asia.</a:t>
            </a:r>
          </a:p>
          <a:p>
            <a:pPr lvl="1"/>
            <a:r>
              <a:rPr lang="en-US" dirty="0" smtClean="0"/>
              <a:t>The roots produced  a sticky white sap </a:t>
            </a:r>
          </a:p>
          <a:p>
            <a:pPr lvl="1"/>
            <a:r>
              <a:rPr lang="en-US" dirty="0" smtClean="0"/>
              <a:t>It was originally used medicinally as a sore throat cure</a:t>
            </a:r>
          </a:p>
          <a:p>
            <a:pPr lvl="1"/>
            <a:r>
              <a:rPr lang="en-US" dirty="0" smtClean="0"/>
              <a:t>In the middle ages, chunks were candied to make “</a:t>
            </a:r>
            <a:r>
              <a:rPr lang="en-US" dirty="0" err="1" smtClean="0"/>
              <a:t>suckets</a:t>
            </a:r>
            <a:r>
              <a:rPr lang="en-US" dirty="0" smtClean="0"/>
              <a:t>” which were the medieval cough drop.</a:t>
            </a:r>
          </a:p>
          <a:p>
            <a:pPr marL="292608" lvl="1" indent="0">
              <a:buNone/>
            </a:pPr>
            <a:endParaRPr lang="en-US" dirty="0" smtClean="0"/>
          </a:p>
          <a:p>
            <a:pPr lvl="1"/>
            <a:endParaRPr lang="en-US" dirty="0" smtClean="0"/>
          </a:p>
        </p:txBody>
      </p:sp>
    </p:spTree>
    <p:extLst>
      <p:ext uri="{BB962C8B-B14F-4D97-AF65-F5344CB8AC3E}">
        <p14:creationId xmlns:p14="http://schemas.microsoft.com/office/powerpoint/2010/main" val="1053376541"/>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comes the </a:t>
            </a:r>
            <a:r>
              <a:rPr lang="en-US" dirty="0" err="1" smtClean="0"/>
              <a:t>french</a:t>
            </a:r>
            <a:endParaRPr lang="en-US" dirty="0"/>
          </a:p>
        </p:txBody>
      </p:sp>
      <p:sp>
        <p:nvSpPr>
          <p:cNvPr id="3" name="Content Placeholder 2"/>
          <p:cNvSpPr>
            <a:spLocks noGrp="1"/>
          </p:cNvSpPr>
          <p:nvPr>
            <p:ph idx="1"/>
          </p:nvPr>
        </p:nvSpPr>
        <p:spPr/>
        <p:txBody>
          <a:bodyPr/>
          <a:lstStyle/>
          <a:p>
            <a:r>
              <a:rPr lang="en-US" dirty="0" smtClean="0"/>
              <a:t>In the mid 1800 the French turned marshmallow sap into  a sweet treat. They whipped it into a meringue like foam with egg whites and corn syrup (or sugar) and poured it into a mold to form a fat, spongy confection that was a airy toffee like candy. </a:t>
            </a:r>
          </a:p>
          <a:p>
            <a:endParaRPr lang="en-US" dirty="0" smtClean="0"/>
          </a:p>
          <a:p>
            <a:r>
              <a:rPr lang="en-US" dirty="0" smtClean="0"/>
              <a:t>They were labor intensive and expensive.</a:t>
            </a:r>
          </a:p>
          <a:p>
            <a:endParaRPr lang="en-US" dirty="0" smtClean="0"/>
          </a:p>
          <a:p>
            <a:r>
              <a:rPr lang="en-US" dirty="0" smtClean="0"/>
              <a:t>Wealthy only enjoyed these sweet treats</a:t>
            </a:r>
            <a:endParaRPr lang="en-US" dirty="0"/>
          </a:p>
        </p:txBody>
      </p:sp>
    </p:spTree>
    <p:extLst>
      <p:ext uri="{BB962C8B-B14F-4D97-AF65-F5344CB8AC3E}">
        <p14:creationId xmlns:p14="http://schemas.microsoft.com/office/powerpoint/2010/main" val="2808592846"/>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the invention of gelatin</a:t>
            </a:r>
            <a:endParaRPr lang="en-US" dirty="0"/>
          </a:p>
        </p:txBody>
      </p:sp>
      <p:sp>
        <p:nvSpPr>
          <p:cNvPr id="3" name="Content Placeholder 2"/>
          <p:cNvSpPr>
            <a:spLocks noGrp="1"/>
          </p:cNvSpPr>
          <p:nvPr>
            <p:ph idx="1"/>
          </p:nvPr>
        </p:nvSpPr>
        <p:spPr/>
        <p:txBody>
          <a:bodyPr/>
          <a:lstStyle/>
          <a:p>
            <a:r>
              <a:rPr lang="en-US" dirty="0" smtClean="0"/>
              <a:t>By the late 1800 the marshmallow was replaced by gelatin which had become more available.</a:t>
            </a:r>
          </a:p>
          <a:p>
            <a:r>
              <a:rPr lang="en-US" dirty="0" smtClean="0"/>
              <a:t>Marshmallows are half air. The gelatin keeps the are suspended and keeps the marshmallow fluffy. </a:t>
            </a:r>
          </a:p>
          <a:p>
            <a:r>
              <a:rPr lang="en-US" dirty="0" smtClean="0"/>
              <a:t>This reduced production time, the gelatin was less expensive and labor reduced</a:t>
            </a:r>
          </a:p>
          <a:p>
            <a:r>
              <a:rPr lang="en-US" dirty="0" smtClean="0"/>
              <a:t>Now, the new marshmallows could be enjoyed by more people. </a:t>
            </a:r>
          </a:p>
          <a:p>
            <a:endParaRPr lang="en-US" dirty="0"/>
          </a:p>
        </p:txBody>
      </p:sp>
    </p:spTree>
    <p:extLst>
      <p:ext uri="{BB962C8B-B14F-4D97-AF65-F5344CB8AC3E}">
        <p14:creationId xmlns:p14="http://schemas.microsoft.com/office/powerpoint/2010/main" val="864481388"/>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Marshmallows become a social phenomena </a:t>
            </a:r>
            <a:endParaRPr lang="en-US" dirty="0"/>
          </a:p>
        </p:txBody>
      </p:sp>
      <p:sp>
        <p:nvSpPr>
          <p:cNvPr id="3" name="Content Placeholder 2"/>
          <p:cNvSpPr>
            <a:spLocks noGrp="1"/>
          </p:cNvSpPr>
          <p:nvPr>
            <p:ph idx="1"/>
          </p:nvPr>
        </p:nvSpPr>
        <p:spPr/>
        <p:txBody>
          <a:bodyPr/>
          <a:lstStyle/>
          <a:p>
            <a:r>
              <a:rPr lang="en-US" dirty="0" smtClean="0"/>
              <a:t>By the endo of the 1800’s marshmallows had become a social campfire fad</a:t>
            </a:r>
          </a:p>
          <a:p>
            <a:r>
              <a:rPr lang="en-US" dirty="0" smtClean="0"/>
              <a:t>The simplicity was part of the charm</a:t>
            </a:r>
          </a:p>
          <a:p>
            <a:r>
              <a:rPr lang="en-US" dirty="0" smtClean="0"/>
              <a:t>Sharing marshmallows was a flirtatious act</a:t>
            </a:r>
          </a:p>
          <a:p>
            <a:r>
              <a:rPr lang="en-US" dirty="0" smtClean="0"/>
              <a:t>The ability to master the “toasting” was worthy of boasting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5699">
            <a:off x="4032869" y="4084930"/>
            <a:ext cx="2057400" cy="2253398"/>
          </a:xfrm>
          <a:prstGeom prst="rect">
            <a:avLst/>
          </a:prstGeom>
          <a:ln>
            <a:noFill/>
          </a:ln>
          <a:effectLst>
            <a:softEdge rad="112500"/>
          </a:effectLst>
        </p:spPr>
      </p:pic>
    </p:spTree>
    <p:extLst>
      <p:ext uri="{BB962C8B-B14F-4D97-AF65-F5344CB8AC3E}">
        <p14:creationId xmlns:p14="http://schemas.microsoft.com/office/powerpoint/2010/main" val="383016953"/>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Kathy Babbitt</a:t>
            </a:r>
            <a:endParaRPr lang="en-US" dirty="0"/>
          </a:p>
        </p:txBody>
      </p:sp>
      <p:sp>
        <p:nvSpPr>
          <p:cNvPr id="3" name="Subtitle 2"/>
          <p:cNvSpPr>
            <a:spLocks noGrp="1"/>
          </p:cNvSpPr>
          <p:nvPr>
            <p:ph type="subTitle" idx="1"/>
          </p:nvPr>
        </p:nvSpPr>
        <p:spPr/>
        <p:txBody>
          <a:bodyPr>
            <a:normAutofit/>
          </a:bodyPr>
          <a:lstStyle/>
          <a:p>
            <a:r>
              <a:rPr lang="en-US" dirty="0" smtClean="0"/>
              <a:t>Classical Chef &amp; Author</a:t>
            </a:r>
          </a:p>
          <a:p>
            <a:r>
              <a:rPr lang="en-US" dirty="0" smtClean="0"/>
              <a:t>President of BABBITTS, INC.</a:t>
            </a:r>
            <a:endParaRPr lang="en-US"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S’mores</a:t>
            </a:r>
            <a:endParaRPr lang="en-US" dirty="0"/>
          </a:p>
        </p:txBody>
      </p:sp>
      <p:sp>
        <p:nvSpPr>
          <p:cNvPr id="3" name="Content Placeholder 2"/>
          <p:cNvSpPr>
            <a:spLocks noGrp="1"/>
          </p:cNvSpPr>
          <p:nvPr>
            <p:ph idx="1"/>
          </p:nvPr>
        </p:nvSpPr>
        <p:spPr/>
        <p:txBody>
          <a:bodyPr/>
          <a:lstStyle/>
          <a:p>
            <a:r>
              <a:rPr lang="en-US" dirty="0" smtClean="0"/>
              <a:t>Some Mores first showed up in a cookbook in 1927, “Tramping and Trailing with the Girl Scouts. </a:t>
            </a:r>
          </a:p>
          <a:p>
            <a:endParaRPr lang="en-US" dirty="0" smtClean="0"/>
          </a:p>
          <a:p>
            <a:r>
              <a:rPr lang="en-US" dirty="0" smtClean="0"/>
              <a:t>Loretta Scott Crew is given credit for the recipe. </a:t>
            </a:r>
          </a:p>
          <a:p>
            <a:endParaRPr lang="en-US" dirty="0" smtClean="0"/>
          </a:p>
          <a:p>
            <a:r>
              <a:rPr lang="en-US" dirty="0" smtClean="0"/>
              <a:t>Recipes for “Some Mores” continued in girl scout cookbooks until 1971, so it is not know when the name was shortened to S’mores.</a:t>
            </a:r>
            <a:endParaRPr lang="en-US" dirty="0"/>
          </a:p>
        </p:txBody>
      </p:sp>
    </p:spTree>
    <p:extLst>
      <p:ext uri="{BB962C8B-B14F-4D97-AF65-F5344CB8AC3E}">
        <p14:creationId xmlns:p14="http://schemas.microsoft.com/office/powerpoint/2010/main" val="906357057"/>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COMES THE CHOCOLATE</a:t>
            </a:r>
            <a:endParaRPr lang="en-US" dirty="0"/>
          </a:p>
        </p:txBody>
      </p:sp>
      <p:sp>
        <p:nvSpPr>
          <p:cNvPr id="3" name="Content Placeholder 2"/>
          <p:cNvSpPr>
            <a:spLocks noGrp="1"/>
          </p:cNvSpPr>
          <p:nvPr>
            <p:ph idx="1"/>
          </p:nvPr>
        </p:nvSpPr>
        <p:spPr/>
        <p:txBody>
          <a:bodyPr/>
          <a:lstStyle/>
          <a:p>
            <a:r>
              <a:rPr lang="en-US" dirty="0" smtClean="0"/>
              <a:t>Chocolate bar is placed on a graham cracker</a:t>
            </a:r>
          </a:p>
          <a:p>
            <a:r>
              <a:rPr lang="en-US" dirty="0" smtClean="0"/>
              <a:t>Then the marshmallow is placed on the chocolate</a:t>
            </a:r>
          </a:p>
          <a:p>
            <a:r>
              <a:rPr lang="en-US" dirty="0" smtClean="0"/>
              <a:t>Use the top graham cracker to get the marshmallow off the stick</a:t>
            </a:r>
          </a:p>
          <a:p>
            <a:r>
              <a:rPr lang="en-US" dirty="0" smtClean="0"/>
              <a:t>Enjoy!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114800"/>
            <a:ext cx="25908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2504354"/>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Would anyone like to make a S’more</a:t>
            </a:r>
            <a:endParaRPr lang="en-US" dirty="0"/>
          </a:p>
        </p:txBody>
      </p:sp>
      <p:sp>
        <p:nvSpPr>
          <p:cNvPr id="2" name="Text Placeholder 1"/>
          <p:cNvSpPr>
            <a:spLocks noGrp="1"/>
          </p:cNvSpPr>
          <p:nvPr>
            <p:ph type="body" idx="1"/>
          </p:nvPr>
        </p:nvSpPr>
        <p:spPr/>
        <p:txBody>
          <a:bodyPr/>
          <a:lstStyle/>
          <a:p>
            <a:r>
              <a:rPr lang="en-US" dirty="0" smtClean="0"/>
              <a:t>Questions?</a:t>
            </a:r>
            <a:endParaRPr lang="en-US" dirty="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Kathy Babbitt</a:t>
            </a:r>
            <a:br>
              <a:rPr lang="en-US" dirty="0" smtClean="0"/>
            </a:br>
            <a:r>
              <a:rPr lang="en-US" dirty="0" smtClean="0"/>
              <a:t>President</a:t>
            </a:r>
            <a:endParaRPr lang="en-US" dirty="0"/>
          </a:p>
        </p:txBody>
      </p:sp>
      <p:sp>
        <p:nvSpPr>
          <p:cNvPr id="3" name="Content Placeholder 2"/>
          <p:cNvSpPr>
            <a:spLocks noGrp="1"/>
          </p:cNvSpPr>
          <p:nvPr>
            <p:ph idx="1"/>
          </p:nvPr>
        </p:nvSpPr>
        <p:spPr/>
        <p:txBody>
          <a:bodyPr/>
          <a:lstStyle/>
          <a:p>
            <a:pPr algn="ctr">
              <a:buNone/>
            </a:pPr>
            <a:r>
              <a:rPr lang="en-US" sz="2400" dirty="0" smtClean="0"/>
              <a:t>   </a:t>
            </a:r>
            <a:r>
              <a:rPr lang="en-US" sz="2400" b="1" dirty="0" smtClean="0"/>
              <a:t>The G.I.F.T. program from BABBITTS, INC. </a:t>
            </a:r>
            <a:r>
              <a:rPr lang="en-US" dirty="0" smtClean="0"/>
              <a:t/>
            </a:r>
            <a:br>
              <a:rPr lang="en-US" dirty="0" smtClean="0"/>
            </a:br>
            <a:r>
              <a:rPr lang="en-US" sz="2000" dirty="0" smtClean="0"/>
              <a:t>Uniting families around a healthy dinner table</a:t>
            </a:r>
            <a:r>
              <a:rPr lang="en-US" dirty="0" smtClean="0"/>
              <a:t/>
            </a:r>
            <a:br>
              <a:rPr lang="en-US" dirty="0" smtClean="0"/>
            </a:br>
            <a:r>
              <a:rPr lang="en-US" dirty="0" smtClean="0"/>
              <a:t/>
            </a:r>
            <a:br>
              <a:rPr lang="en-US" dirty="0" smtClean="0"/>
            </a:br>
            <a:r>
              <a:rPr lang="en-US" dirty="0" smtClean="0"/>
              <a:t>Living gluten free does not have to be challenging, overly costly or time consuming.</a:t>
            </a:r>
          </a:p>
          <a:p>
            <a:pPr algn="ctr">
              <a:buNone/>
            </a:pPr>
            <a:endParaRPr lang="en-US" dirty="0" smtClean="0"/>
          </a:p>
          <a:p>
            <a:pPr algn="ctr">
              <a:buNone/>
            </a:pPr>
            <a:r>
              <a:rPr lang="en-US" dirty="0" smtClean="0"/>
              <a:t>kathybabbitt@thebabbitts.net</a:t>
            </a:r>
          </a:p>
          <a:p>
            <a:pPr algn="ctr">
              <a:buNone/>
            </a:pPr>
            <a:r>
              <a:rPr lang="en-US" dirty="0" smtClean="0">
                <a:solidFill>
                  <a:schemeClr val="bg2">
                    <a:lumMod val="50000"/>
                  </a:schemeClr>
                </a:solidFill>
                <a:hlinkClick r:id="rId3"/>
              </a:rPr>
              <a:t>www.lovinglivingglutenfree.net</a:t>
            </a:r>
            <a:endParaRPr lang="en-US" dirty="0" smtClean="0">
              <a:solidFill>
                <a:schemeClr val="bg2">
                  <a:lumMod val="50000"/>
                </a:schemeClr>
              </a:solidFill>
            </a:endParaRPr>
          </a:p>
          <a:p>
            <a:pPr algn="ctr">
              <a:buNone/>
            </a:pPr>
            <a:r>
              <a:rPr lang="en-US" dirty="0" smtClean="0"/>
              <a:t>256-652-6056 </a:t>
            </a:r>
            <a:endParaRPr lang="en-US"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Story</a:t>
            </a:r>
            <a:endParaRPr lang="en-US" dirty="0"/>
          </a:p>
        </p:txBody>
      </p:sp>
      <p:sp>
        <p:nvSpPr>
          <p:cNvPr id="3" name="Content Placeholder 2"/>
          <p:cNvSpPr>
            <a:spLocks noGrp="1"/>
          </p:cNvSpPr>
          <p:nvPr>
            <p:ph idx="1"/>
          </p:nvPr>
        </p:nvSpPr>
        <p:spPr>
          <a:xfrm>
            <a:off x="152400" y="1600200"/>
            <a:ext cx="7924800" cy="4830763"/>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I miss wheat.</a:t>
            </a:r>
          </a:p>
          <a:p>
            <a:pPr>
              <a:buNone/>
            </a:pPr>
            <a:endParaRPr lang="en-US" dirty="0" smtClean="0"/>
          </a:p>
          <a:p>
            <a:r>
              <a:rPr lang="en-US" dirty="0" smtClean="0"/>
              <a:t>I have Hashimoto’s disease</a:t>
            </a:r>
          </a:p>
          <a:p>
            <a:endParaRPr lang="en-US" dirty="0" smtClean="0"/>
          </a:p>
          <a:p>
            <a:r>
              <a:rPr lang="en-US" dirty="0" smtClean="0"/>
              <a:t>I have been living gluten free for 12 years</a:t>
            </a:r>
          </a:p>
          <a:p>
            <a:endParaRPr lang="en-US" dirty="0" smtClean="0"/>
          </a:p>
          <a:p>
            <a:r>
              <a:rPr lang="en-US" dirty="0" smtClean="0"/>
              <a:t>It has not been easy</a:t>
            </a:r>
          </a:p>
          <a:p>
            <a:pPr marL="0" indent="0">
              <a:buNone/>
            </a:pPr>
            <a:endParaRPr lang="en-US" dirty="0" smtClean="0"/>
          </a:p>
          <a:p>
            <a:r>
              <a:rPr lang="en-US" dirty="0" smtClean="0"/>
              <a:t>Now I try to take what I have learned and help others to normalize their lives</a:t>
            </a:r>
          </a:p>
          <a:p>
            <a:pPr marL="0" indent="0">
              <a:buNone/>
            </a:pPr>
            <a:endParaRPr lang="en-US" dirty="0"/>
          </a:p>
        </p:txBody>
      </p:sp>
      <p:pic>
        <p:nvPicPr>
          <p:cNvPr id="10243" name="Picture 3" descr="C:\Users\Scott\AppData\Local\Microsoft\Windows\Temporary Internet Files\Content.IE5\URRAFR40\wheat[1].jpg"/>
          <p:cNvPicPr>
            <a:picLocks noChangeAspect="1" noChangeArrowheads="1"/>
          </p:cNvPicPr>
          <p:nvPr/>
        </p:nvPicPr>
        <p:blipFill>
          <a:blip r:embed="rId3" cstate="print"/>
          <a:srcRect/>
          <a:stretch>
            <a:fillRect/>
          </a:stretch>
        </p:blipFill>
        <p:spPr bwMode="auto">
          <a:xfrm>
            <a:off x="5638800" y="1621536"/>
            <a:ext cx="1950720" cy="109728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cott\AppData\Local\Microsoft\Windows\Temporary Internet Files\Content.IE5\1X6JHS6J\gluten-free-icon[1].png"/>
          <p:cNvPicPr>
            <a:picLocks noChangeAspect="1" noChangeArrowheads="1"/>
          </p:cNvPicPr>
          <p:nvPr/>
        </p:nvPicPr>
        <p:blipFill>
          <a:blip r:embed="rId3" cstate="print"/>
          <a:srcRect/>
          <a:stretch>
            <a:fillRect/>
          </a:stretch>
        </p:blipFill>
        <p:spPr bwMode="auto">
          <a:xfrm>
            <a:off x="2857500" y="1714500"/>
            <a:ext cx="3429000" cy="3429000"/>
          </a:xfrm>
          <a:prstGeom prst="rect">
            <a:avLst/>
          </a:prstGeom>
          <a:noFill/>
        </p:spPr>
      </p:pic>
      <p:sp>
        <p:nvSpPr>
          <p:cNvPr id="2" name="Title 1"/>
          <p:cNvSpPr>
            <a:spLocks noGrp="1"/>
          </p:cNvSpPr>
          <p:nvPr>
            <p:ph type="title"/>
          </p:nvPr>
        </p:nvSpPr>
        <p:spPr/>
        <p:txBody>
          <a:bodyPr>
            <a:normAutofit/>
          </a:bodyPr>
          <a:lstStyle/>
          <a:p>
            <a:r>
              <a:rPr lang="en-US" dirty="0" smtClean="0"/>
              <a:t>Missing a normal life</a:t>
            </a:r>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endParaRPr lang="en-US" dirty="0" smtClean="0"/>
          </a:p>
          <a:p>
            <a:r>
              <a:rPr lang="en-US" dirty="0" smtClean="0"/>
              <a:t>Living a in a blended household is difficult</a:t>
            </a:r>
          </a:p>
          <a:p>
            <a:endParaRPr lang="en-US" dirty="0" smtClean="0"/>
          </a:p>
          <a:p>
            <a:r>
              <a:rPr lang="en-US" dirty="0" smtClean="0"/>
              <a:t>Knowing what to buy at a store is confusing</a:t>
            </a:r>
          </a:p>
          <a:p>
            <a:endParaRPr lang="en-US" dirty="0" smtClean="0"/>
          </a:p>
          <a:p>
            <a:r>
              <a:rPr lang="en-US" dirty="0" smtClean="0"/>
              <a:t>Conflicting information on the web is frustrating</a:t>
            </a:r>
          </a:p>
          <a:p>
            <a:pPr marL="0" indent="0">
              <a:buNone/>
            </a:pPr>
            <a:endParaRPr lang="en-US" dirty="0"/>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Gluten Free</a:t>
            </a:r>
            <a:endParaRPr lang="en-US" dirty="0"/>
          </a:p>
        </p:txBody>
      </p:sp>
      <p:sp>
        <p:nvSpPr>
          <p:cNvPr id="3" name="Content Placeholder 2"/>
          <p:cNvSpPr>
            <a:spLocks noGrp="1"/>
          </p:cNvSpPr>
          <p:nvPr>
            <p:ph idx="1"/>
          </p:nvPr>
        </p:nvSpPr>
        <p:spPr>
          <a:xfrm>
            <a:off x="152400" y="1676400"/>
            <a:ext cx="7239000" cy="484632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smtClean="0"/>
              <a:t>Limiting bread and cookies is not enough</a:t>
            </a:r>
          </a:p>
          <a:p>
            <a:r>
              <a:rPr lang="en-US" dirty="0" smtClean="0"/>
              <a:t>You must completely avoid gluten and foods containing gluten ingredients</a:t>
            </a:r>
          </a:p>
          <a:p>
            <a:r>
              <a:rPr lang="en-US" dirty="0" smtClean="0"/>
              <a:t>The FDA allows 20 ppm to be labeled GF. For some that are very sensitive, that can be too much. Know your own limits. </a:t>
            </a:r>
          </a:p>
          <a:p>
            <a:r>
              <a:rPr lang="en-US" dirty="0" smtClean="0"/>
              <a:t>The safest foods are the foods that are naturally gluten free and are prepared in ways that prevent gluten contamination.</a:t>
            </a:r>
          </a:p>
          <a:p>
            <a:r>
              <a:rPr lang="en-US" dirty="0" smtClean="0"/>
              <a:t>You still want to feel normal in all this confusion; children want to participate in normal activities with other children</a:t>
            </a:r>
          </a:p>
          <a:p>
            <a:endParaRPr lang="en-US" dirty="0"/>
          </a:p>
        </p:txBody>
      </p:sp>
      <p:pic>
        <p:nvPicPr>
          <p:cNvPr id="12290" name="Picture 2" descr="C:\Users\Scott\AppData\Local\Microsoft\Windows\Temporary Internet Files\Content.IE5\J0IDYDPU\gluten-02[1].png"/>
          <p:cNvPicPr>
            <a:picLocks noChangeAspect="1" noChangeArrowheads="1"/>
          </p:cNvPicPr>
          <p:nvPr/>
        </p:nvPicPr>
        <p:blipFill>
          <a:blip r:embed="rId3" cstate="print"/>
          <a:srcRect/>
          <a:stretch>
            <a:fillRect/>
          </a:stretch>
        </p:blipFill>
        <p:spPr bwMode="auto">
          <a:xfrm>
            <a:off x="6400800" y="463731"/>
            <a:ext cx="1197429" cy="119742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there was another way</a:t>
            </a:r>
            <a:endParaRPr lang="en-US" dirty="0"/>
          </a:p>
        </p:txBody>
      </p:sp>
      <p:sp>
        <p:nvSpPr>
          <p:cNvPr id="3" name="Content Placeholder 2"/>
          <p:cNvSpPr>
            <a:spLocks noGrp="1"/>
          </p:cNvSpPr>
          <p:nvPr>
            <p:ph idx="1"/>
          </p:nvPr>
        </p:nvSpPr>
        <p:spPr/>
        <p:txBody>
          <a:bodyPr>
            <a:normAutofit/>
          </a:bodyPr>
          <a:lstStyle/>
          <a:p>
            <a:r>
              <a:rPr lang="en-US" dirty="0" smtClean="0"/>
              <a:t>There are foods that you can make with just a few ingredients that people will not know are gluten free</a:t>
            </a:r>
          </a:p>
          <a:p>
            <a:endParaRPr lang="en-US" dirty="0" smtClean="0"/>
          </a:p>
          <a:p>
            <a:r>
              <a:rPr lang="en-US" dirty="0" smtClean="0"/>
              <a:t>Imagine a life where you do not have to be different…</a:t>
            </a:r>
          </a:p>
          <a:p>
            <a:endParaRPr lang="en-US" dirty="0" smtClean="0"/>
          </a:p>
          <a:p>
            <a:r>
              <a:rPr lang="en-US" dirty="0" smtClean="0"/>
              <a:t>Imagine sending cake to school for your child's birthday that everyone can enjoy!	</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1419825029"/>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 do that!</a:t>
            </a:r>
            <a:endParaRPr lang="en-US" dirty="0"/>
          </a:p>
        </p:txBody>
      </p:sp>
      <p:sp>
        <p:nvSpPr>
          <p:cNvPr id="3" name="Content Placeholder 2"/>
          <p:cNvSpPr>
            <a:spLocks noGrp="1"/>
          </p:cNvSpPr>
          <p:nvPr>
            <p:ph idx="1"/>
          </p:nvPr>
        </p:nvSpPr>
        <p:spPr/>
        <p:txBody>
          <a:bodyPr/>
          <a:lstStyle/>
          <a:p>
            <a:r>
              <a:rPr lang="en-US" dirty="0"/>
              <a:t>With summer and campfires nearly here, </a:t>
            </a:r>
            <a:r>
              <a:rPr lang="en-US" dirty="0" smtClean="0"/>
              <a:t>I will show you how </a:t>
            </a:r>
            <a:r>
              <a:rPr lang="en-US" dirty="0"/>
              <a:t>to make your own gluten-free graham crackers and start enjoying s'mores again! </a:t>
            </a:r>
            <a:endParaRPr lang="en-US" dirty="0" smtClean="0"/>
          </a:p>
          <a:p>
            <a:endParaRPr lang="en-US" dirty="0" smtClean="0"/>
          </a:p>
          <a:p>
            <a:r>
              <a:rPr lang="en-US" dirty="0" smtClean="0"/>
              <a:t>These </a:t>
            </a:r>
            <a:r>
              <a:rPr lang="en-US" dirty="0"/>
              <a:t>wonderful, easy-to-make treats can be enjoyed by gluten-free and gluten eaters alike.</a:t>
            </a:r>
          </a:p>
        </p:txBody>
      </p:sp>
    </p:spTree>
    <p:extLst>
      <p:ext uri="{BB962C8B-B14F-4D97-AF65-F5344CB8AC3E}">
        <p14:creationId xmlns:p14="http://schemas.microsoft.com/office/powerpoint/2010/main" val="1997768059"/>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Gluten free graham crackers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a:p>
          <a:p>
            <a:r>
              <a:rPr lang="en-US" dirty="0"/>
              <a:t>½ cup </a:t>
            </a:r>
            <a:r>
              <a:rPr lang="en-US" dirty="0" smtClean="0"/>
              <a:t>KGGF (3/4 cup for crunchy crackers)</a:t>
            </a:r>
            <a:endParaRPr lang="en-US" dirty="0"/>
          </a:p>
          <a:p>
            <a:r>
              <a:rPr lang="en-US" dirty="0"/>
              <a:t>½ cup sorghum flour</a:t>
            </a:r>
          </a:p>
          <a:p>
            <a:r>
              <a:rPr lang="en-US" dirty="0"/>
              <a:t>½ </a:t>
            </a:r>
            <a:r>
              <a:rPr lang="en-US" dirty="0" smtClean="0"/>
              <a:t>cup </a:t>
            </a:r>
            <a:r>
              <a:rPr lang="en-US" dirty="0"/>
              <a:t>millet flour</a:t>
            </a:r>
          </a:p>
          <a:p>
            <a:r>
              <a:rPr lang="en-US" dirty="0"/>
              <a:t>1 ½ teaspoon xanthan gum</a:t>
            </a:r>
          </a:p>
          <a:p>
            <a:r>
              <a:rPr lang="en-US" dirty="0"/>
              <a:t>½ cup brown sugar (firmly packed)</a:t>
            </a:r>
          </a:p>
          <a:p>
            <a:r>
              <a:rPr lang="en-US" dirty="0"/>
              <a:t>½ teaspoon baking soda</a:t>
            </a:r>
          </a:p>
          <a:p>
            <a:r>
              <a:rPr lang="en-US" dirty="0"/>
              <a:t>½ teaspoon salt</a:t>
            </a:r>
          </a:p>
          <a:p>
            <a:r>
              <a:rPr lang="en-US" dirty="0"/>
              <a:t>¼ </a:t>
            </a:r>
            <a:r>
              <a:rPr lang="en-US" dirty="0" smtClean="0"/>
              <a:t>cup </a:t>
            </a:r>
            <a:r>
              <a:rPr lang="en-US" dirty="0"/>
              <a:t>butter</a:t>
            </a:r>
          </a:p>
          <a:p>
            <a:r>
              <a:rPr lang="en-US" dirty="0"/>
              <a:t>2 tablespoons milk</a:t>
            </a:r>
          </a:p>
          <a:p>
            <a:r>
              <a:rPr lang="en-US" dirty="0"/>
              <a:t>3 tablespoons raw honey</a:t>
            </a:r>
          </a:p>
          <a:p>
            <a:r>
              <a:rPr lang="en-US" dirty="0"/>
              <a:t>1 tablespoon vanilla</a:t>
            </a:r>
          </a:p>
          <a:p>
            <a:r>
              <a:rPr lang="en-US" dirty="0"/>
              <a:t>¼ teaspoon cinnamon (optional)</a:t>
            </a:r>
          </a:p>
          <a:p>
            <a:r>
              <a:rPr lang="en-US" dirty="0"/>
              <a:t> </a:t>
            </a:r>
          </a:p>
          <a:p>
            <a:r>
              <a:rPr lang="en-US" dirty="0"/>
              <a:t>Heat the oven to 300°F. </a:t>
            </a:r>
          </a:p>
          <a:p>
            <a:r>
              <a:rPr lang="en-US" dirty="0"/>
              <a:t>Combine flours and xanthan gum, baking soda and salt and cinnamon (if using) in the bowl of a stand mixer and whisk to combine. Stir in the brown sugar, making sure there are no brown sugar lumps remaining. Break up brown sugar balls with the whisk or a fork.</a:t>
            </a:r>
          </a:p>
          <a:p>
            <a:r>
              <a:rPr lang="en-US" dirty="0"/>
              <a:t>Cut the butter into chunks. Turn on the mixer and add the butter, one chunk at a time. Mix until small clumps form. Turn off the mixer</a:t>
            </a:r>
          </a:p>
          <a:p>
            <a:r>
              <a:rPr lang="en-US" dirty="0"/>
              <a:t>In a small bowl, mix the milk honey and vanilla. Turn the mixer back on and add the liquid ingredients. Mix until well incorporated</a:t>
            </a:r>
            <a:r>
              <a:rPr lang="en-US" dirty="0" smtClean="0"/>
              <a:t>.</a:t>
            </a:r>
          </a:p>
          <a:p>
            <a:endParaRPr lang="en-US" dirty="0"/>
          </a:p>
        </p:txBody>
      </p:sp>
    </p:spTree>
    <p:extLst>
      <p:ext uri="{BB962C8B-B14F-4D97-AF65-F5344CB8AC3E}">
        <p14:creationId xmlns:p14="http://schemas.microsoft.com/office/powerpoint/2010/main" val="280409715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Working with gluten free flours</a:t>
            </a:r>
            <a:endParaRPr lang="en-US" sz="2800" dirty="0"/>
          </a:p>
        </p:txBody>
      </p:sp>
      <p:sp>
        <p:nvSpPr>
          <p:cNvPr id="3" name="Content Placeholder 2"/>
          <p:cNvSpPr>
            <a:spLocks noGrp="1"/>
          </p:cNvSpPr>
          <p:nvPr>
            <p:ph idx="1"/>
          </p:nvPr>
        </p:nvSpPr>
        <p:spPr/>
        <p:txBody>
          <a:bodyPr>
            <a:normAutofit fontScale="92500"/>
          </a:bodyPr>
          <a:lstStyle/>
          <a:p>
            <a:r>
              <a:rPr lang="en-US" dirty="0" smtClean="0"/>
              <a:t>GF Flours are different and have different idiosyncrasies </a:t>
            </a:r>
          </a:p>
          <a:p>
            <a:endParaRPr lang="en-US" dirty="0" smtClean="0"/>
          </a:p>
          <a:p>
            <a:r>
              <a:rPr lang="en-US" dirty="0" smtClean="0"/>
              <a:t>The most important is the absorption of moisture</a:t>
            </a:r>
          </a:p>
          <a:p>
            <a:endParaRPr lang="en-US" dirty="0" smtClean="0"/>
          </a:p>
          <a:p>
            <a:r>
              <a:rPr lang="en-US" dirty="0" smtClean="0"/>
              <a:t>Knowing which works for what is important</a:t>
            </a:r>
          </a:p>
          <a:p>
            <a:endParaRPr lang="en-US" dirty="0" smtClean="0"/>
          </a:p>
          <a:p>
            <a:r>
              <a:rPr lang="en-US" dirty="0" smtClean="0"/>
              <a:t>You cannot over mix GF flours</a:t>
            </a:r>
          </a:p>
          <a:p>
            <a:endParaRPr lang="en-US" dirty="0" smtClean="0"/>
          </a:p>
          <a:p>
            <a:r>
              <a:rPr lang="en-US" dirty="0" smtClean="0"/>
              <a:t>You can incorporate too much air in them	</a:t>
            </a:r>
          </a:p>
          <a:p>
            <a:endParaRPr lang="en-US" dirty="0"/>
          </a:p>
        </p:txBody>
      </p:sp>
    </p:spTree>
    <p:extLst>
      <p:ext uri="{BB962C8B-B14F-4D97-AF65-F5344CB8AC3E}">
        <p14:creationId xmlns:p14="http://schemas.microsoft.com/office/powerpoint/2010/main" val="1210452095"/>
      </p:ext>
    </p:extLst>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3745</TotalTime>
  <Words>3074</Words>
  <Application>Microsoft Office PowerPoint</Application>
  <PresentationFormat>On-screen Show (4:3)</PresentationFormat>
  <Paragraphs>242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Trebuchet MS</vt:lpstr>
      <vt:lpstr>Cambria Math</vt:lpstr>
      <vt:lpstr>Calibri</vt:lpstr>
      <vt:lpstr>Wingdings</vt:lpstr>
      <vt:lpstr>Wingdings 2</vt:lpstr>
      <vt:lpstr>Opulent</vt:lpstr>
      <vt:lpstr>Bring On Summer!</vt:lpstr>
      <vt:lpstr>Kathy Babbitt</vt:lpstr>
      <vt:lpstr>My Story</vt:lpstr>
      <vt:lpstr>Missing a normal life</vt:lpstr>
      <vt:lpstr>Going Gluten Free</vt:lpstr>
      <vt:lpstr>What if there was another way</vt:lpstr>
      <vt:lpstr>Today we will do that!</vt:lpstr>
      <vt:lpstr>Gluten free graham crackers</vt:lpstr>
      <vt:lpstr>Working with gluten free flours</vt:lpstr>
      <vt:lpstr>PowerPoint Presentation</vt:lpstr>
      <vt:lpstr>Making graham crackers</vt:lpstr>
      <vt:lpstr>The history of graham crackers</vt:lpstr>
      <vt:lpstr>Graham bread</vt:lpstr>
      <vt:lpstr>Original graham crackers</vt:lpstr>
      <vt:lpstr>What we know as Graham Crackers</vt:lpstr>
      <vt:lpstr>Marshmallows</vt:lpstr>
      <vt:lpstr>Next comes the french</vt:lpstr>
      <vt:lpstr>Then the invention of gelatin</vt:lpstr>
      <vt:lpstr>Marshmallows become a social phenomena </vt:lpstr>
      <vt:lpstr>S’mores</vt:lpstr>
      <vt:lpstr>THEN COMES THE CHOCOLATE</vt:lpstr>
      <vt:lpstr>Would anyone like to make a S’more</vt:lpstr>
      <vt:lpstr>Kathy Babbitt President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your gluten free kitchen</dc:title>
  <dc:creator>Scott</dc:creator>
  <cp:lastModifiedBy>Scott</cp:lastModifiedBy>
  <cp:revision>101</cp:revision>
  <cp:lastPrinted>2017-05-15T18:28:46Z</cp:lastPrinted>
  <dcterms:created xsi:type="dcterms:W3CDTF">2016-06-22T19:19:33Z</dcterms:created>
  <dcterms:modified xsi:type="dcterms:W3CDTF">2017-05-21T01:15:52Z</dcterms:modified>
</cp:coreProperties>
</file>